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4178" r:id="rId2"/>
  </p:sldMasterIdLst>
  <p:notesMasterIdLst>
    <p:notesMasterId r:id="rId27"/>
  </p:notesMasterIdLst>
  <p:handoutMasterIdLst>
    <p:handoutMasterId r:id="rId28"/>
  </p:handoutMasterIdLst>
  <p:sldIdLst>
    <p:sldId id="440" r:id="rId3"/>
    <p:sldId id="354" r:id="rId4"/>
    <p:sldId id="391" r:id="rId5"/>
    <p:sldId id="424" r:id="rId6"/>
    <p:sldId id="432" r:id="rId7"/>
    <p:sldId id="386" r:id="rId8"/>
    <p:sldId id="425" r:id="rId9"/>
    <p:sldId id="427" r:id="rId10"/>
    <p:sldId id="403" r:id="rId11"/>
    <p:sldId id="355" r:id="rId12"/>
    <p:sldId id="345" r:id="rId13"/>
    <p:sldId id="366" r:id="rId14"/>
    <p:sldId id="351" r:id="rId15"/>
    <p:sldId id="405" r:id="rId16"/>
    <p:sldId id="399" r:id="rId17"/>
    <p:sldId id="404" r:id="rId18"/>
    <p:sldId id="443" r:id="rId19"/>
    <p:sldId id="380" r:id="rId20"/>
    <p:sldId id="441" r:id="rId21"/>
    <p:sldId id="381" r:id="rId22"/>
    <p:sldId id="444" r:id="rId23"/>
    <p:sldId id="401" r:id="rId24"/>
    <p:sldId id="382" r:id="rId25"/>
    <p:sldId id="429" r:id="rId26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67E5DFE-6A80-4104-B642-C0DBDEBFC918}">
          <p14:sldIdLst>
            <p14:sldId id="440"/>
            <p14:sldId id="354"/>
            <p14:sldId id="391"/>
            <p14:sldId id="424"/>
            <p14:sldId id="432"/>
            <p14:sldId id="386"/>
            <p14:sldId id="425"/>
            <p14:sldId id="427"/>
            <p14:sldId id="403"/>
            <p14:sldId id="355"/>
            <p14:sldId id="345"/>
            <p14:sldId id="366"/>
            <p14:sldId id="351"/>
            <p14:sldId id="405"/>
            <p14:sldId id="399"/>
            <p14:sldId id="404"/>
            <p14:sldId id="443"/>
            <p14:sldId id="380"/>
            <p14:sldId id="441"/>
            <p14:sldId id="381"/>
            <p14:sldId id="444"/>
            <p14:sldId id="401"/>
            <p14:sldId id="382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CC"/>
    <a:srgbClr val="0C6824"/>
    <a:srgbClr val="0070C0"/>
    <a:srgbClr val="0E7BB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72065" autoAdjust="0"/>
  </p:normalViewPr>
  <p:slideViewPr>
    <p:cSldViewPr>
      <p:cViewPr varScale="1">
        <p:scale>
          <a:sx n="45" d="100"/>
          <a:sy n="45" d="100"/>
        </p:scale>
        <p:origin x="1564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6304"/>
    </p:cViewPr>
  </p:sorterViewPr>
  <p:notesViewPr>
    <p:cSldViewPr>
      <p:cViewPr varScale="1">
        <p:scale>
          <a:sx n="45" d="100"/>
          <a:sy n="45" d="100"/>
        </p:scale>
        <p:origin x="2768" y="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png"/><Relationship Id="rId1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C22BE-8372-49C2-AED7-90E1C607BA2C}" type="doc">
      <dgm:prSet loTypeId="urn:microsoft.com/office/officeart/2005/8/layout/vProcess5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de-CH"/>
        </a:p>
      </dgm:t>
    </dgm:pt>
    <dgm:pt modelId="{7A6551FE-59F8-49A4-8B16-AC127ABDA405}">
      <dgm:prSet phldrT="[Tes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noProof="0" dirty="0"/>
            <a:t>Ausführliche Literaturrecherche und –</a:t>
          </a:r>
          <a:r>
            <a:rPr lang="de-DE" noProof="0" dirty="0" err="1"/>
            <a:t>auswertung</a:t>
          </a:r>
          <a:endParaRPr lang="de-DE" noProof="0" dirty="0"/>
        </a:p>
      </dgm:t>
    </dgm:pt>
    <dgm:pt modelId="{AA47DC09-1CD8-4475-A823-7A50EA3943E5}" type="parTrans" cxnId="{08B71B45-4571-43B7-8566-A4484B036DB2}">
      <dgm:prSet/>
      <dgm:spPr/>
      <dgm:t>
        <a:bodyPr/>
        <a:lstStyle/>
        <a:p>
          <a:endParaRPr lang="it-IT"/>
        </a:p>
      </dgm:t>
    </dgm:pt>
    <dgm:pt modelId="{F3D452C0-44E0-4C7E-AE3C-9C3C14A4C22A}" type="sibTrans" cxnId="{08B71B45-4571-43B7-8566-A4484B036DB2}">
      <dgm:prSet/>
      <dgm:spPr/>
      <dgm:t>
        <a:bodyPr/>
        <a:lstStyle/>
        <a:p>
          <a:endParaRPr lang="it-IT"/>
        </a:p>
      </dgm:t>
    </dgm:pt>
    <dgm:pt modelId="{3EA9D642-4448-45F3-BDDB-0D24F77AC5FD}">
      <dgm:prSet phldrT="[Testo]"/>
      <dgm:spPr/>
      <dgm:t>
        <a:bodyPr/>
        <a:lstStyle/>
        <a:p>
          <a:pPr>
            <a:spcAft>
              <a:spcPts val="0"/>
            </a:spcAft>
          </a:pPr>
          <a:r>
            <a:rPr lang="de-DE" noProof="0" dirty="0"/>
            <a:t>Entwicklung Energiemanagement-Schulung (EMS)</a:t>
          </a:r>
        </a:p>
        <a:p>
          <a:pPr>
            <a:spcAft>
              <a:spcPts val="0"/>
            </a:spcAft>
          </a:pPr>
          <a:r>
            <a:rPr lang="de-DE" noProof="0" dirty="0"/>
            <a:t>     - Handbuch für ETs</a:t>
          </a:r>
        </a:p>
        <a:p>
          <a:pPr>
            <a:spcAft>
              <a:spcPts val="0"/>
            </a:spcAft>
          </a:pPr>
          <a:r>
            <a:rPr lang="de-DE" noProof="0" dirty="0"/>
            <a:t>     - Arbeitsbuch für Teilnehmende</a:t>
          </a:r>
        </a:p>
      </dgm:t>
    </dgm:pt>
    <dgm:pt modelId="{40E41101-3319-4199-84D4-FDC437F86A70}" type="parTrans" cxnId="{E745CFC6-0A10-47E2-AAE9-4CD1046240E7}">
      <dgm:prSet/>
      <dgm:spPr/>
      <dgm:t>
        <a:bodyPr/>
        <a:lstStyle/>
        <a:p>
          <a:endParaRPr lang="it-IT"/>
        </a:p>
      </dgm:t>
    </dgm:pt>
    <dgm:pt modelId="{389EAE93-D1AC-4EEF-8D97-A974D4C1E243}" type="sibTrans" cxnId="{E745CFC6-0A10-47E2-AAE9-4CD1046240E7}">
      <dgm:prSet/>
      <dgm:spPr/>
      <dgm:t>
        <a:bodyPr/>
        <a:lstStyle/>
        <a:p>
          <a:endParaRPr lang="it-IT"/>
        </a:p>
      </dgm:t>
    </dgm:pt>
    <dgm:pt modelId="{B43F5F8E-2337-42F2-9E85-078B7DF6A4ED}">
      <dgm:prSet phldrT="[Testo]"/>
      <dgm:spPr/>
      <dgm:t>
        <a:bodyPr/>
        <a:lstStyle/>
        <a:p>
          <a:r>
            <a:rPr lang="it-IT" dirty="0"/>
            <a:t>- </a:t>
          </a:r>
          <a:r>
            <a:rPr lang="it-IT" dirty="0" err="1"/>
            <a:t>Pilot-Fortbildung</a:t>
          </a:r>
          <a:r>
            <a:rPr lang="it-IT" dirty="0"/>
            <a:t>: 3 </a:t>
          </a:r>
          <a:r>
            <a:rPr lang="it-IT" dirty="0" err="1"/>
            <a:t>ETs</a:t>
          </a:r>
          <a:endParaRPr lang="it-IT" dirty="0"/>
        </a:p>
        <a:p>
          <a:r>
            <a:rPr lang="it-IT" dirty="0"/>
            <a:t>- </a:t>
          </a:r>
          <a:r>
            <a:rPr lang="it-IT" dirty="0" err="1"/>
            <a:t>Pilot-Gruppe</a:t>
          </a:r>
          <a:r>
            <a:rPr lang="it-IT" dirty="0"/>
            <a:t>: </a:t>
          </a:r>
          <a:r>
            <a:rPr lang="it-IT" dirty="0" err="1"/>
            <a:t>insg</a:t>
          </a:r>
          <a:r>
            <a:rPr lang="it-IT" dirty="0"/>
            <a:t>. 12 </a:t>
          </a:r>
          <a:r>
            <a:rPr lang="it-IT" dirty="0" err="1"/>
            <a:t>Teilnehmende</a:t>
          </a:r>
          <a:r>
            <a:rPr lang="it-IT" dirty="0"/>
            <a:t> je 3 </a:t>
          </a:r>
          <a:r>
            <a:rPr lang="it-IT" dirty="0" err="1"/>
            <a:t>Wochen</a:t>
          </a:r>
          <a:endParaRPr lang="it-IT" dirty="0"/>
        </a:p>
      </dgm:t>
    </dgm:pt>
    <dgm:pt modelId="{10488803-62D1-4F62-BC99-6BD543E4E1B2}" type="parTrans" cxnId="{D8FADC31-9FE1-4FD6-A0CC-5C35A0391044}">
      <dgm:prSet/>
      <dgm:spPr/>
      <dgm:t>
        <a:bodyPr/>
        <a:lstStyle/>
        <a:p>
          <a:endParaRPr lang="it-IT"/>
        </a:p>
      </dgm:t>
    </dgm:pt>
    <dgm:pt modelId="{20D33C06-EF24-4B2E-9864-C27C99B82FE6}" type="sibTrans" cxnId="{D8FADC31-9FE1-4FD6-A0CC-5C35A0391044}">
      <dgm:prSet/>
      <dgm:spPr/>
      <dgm:t>
        <a:bodyPr/>
        <a:lstStyle/>
        <a:p>
          <a:endParaRPr lang="it-IT"/>
        </a:p>
      </dgm:t>
    </dgm:pt>
    <dgm:pt modelId="{FA154BC9-62D9-4223-9DA0-256F2196EB52}">
      <dgm:prSet/>
      <dgm:spPr/>
      <dgm:t>
        <a:bodyPr/>
        <a:lstStyle/>
        <a:p>
          <a:r>
            <a:rPr lang="it-IT" dirty="0" err="1"/>
            <a:t>Optimierung</a:t>
          </a:r>
          <a:r>
            <a:rPr lang="it-IT" dirty="0"/>
            <a:t> </a:t>
          </a:r>
          <a:r>
            <a:rPr lang="it-IT" dirty="0" err="1"/>
            <a:t>des</a:t>
          </a:r>
          <a:r>
            <a:rPr lang="it-IT" dirty="0"/>
            <a:t> </a:t>
          </a:r>
          <a:r>
            <a:rPr lang="it-IT" dirty="0" err="1"/>
            <a:t>Materials</a:t>
          </a:r>
          <a:r>
            <a:rPr lang="it-IT" dirty="0"/>
            <a:t> &amp; </a:t>
          </a:r>
          <a:r>
            <a:rPr lang="it-IT" dirty="0" err="1"/>
            <a:t>der</a:t>
          </a:r>
          <a:r>
            <a:rPr lang="it-IT" dirty="0"/>
            <a:t> ET-</a:t>
          </a:r>
          <a:r>
            <a:rPr lang="it-IT" dirty="0" err="1"/>
            <a:t>Fortbildung</a:t>
          </a:r>
          <a:endParaRPr lang="it-IT" dirty="0"/>
        </a:p>
      </dgm:t>
    </dgm:pt>
    <dgm:pt modelId="{0CB1E0B8-BE61-4ADE-B075-E67FADB701F7}" type="parTrans" cxnId="{56A26E0F-ECE0-4913-A407-79C04B2DED00}">
      <dgm:prSet/>
      <dgm:spPr/>
      <dgm:t>
        <a:bodyPr/>
        <a:lstStyle/>
        <a:p>
          <a:endParaRPr lang="it-IT"/>
        </a:p>
      </dgm:t>
    </dgm:pt>
    <dgm:pt modelId="{FAEB0BD8-8AA2-4CE1-BC4D-2AFDDE4FCD73}" type="sibTrans" cxnId="{56A26E0F-ECE0-4913-A407-79C04B2DED00}">
      <dgm:prSet/>
      <dgm:spPr/>
      <dgm:t>
        <a:bodyPr/>
        <a:lstStyle/>
        <a:p>
          <a:endParaRPr lang="it-IT"/>
        </a:p>
      </dgm:t>
    </dgm:pt>
    <dgm:pt modelId="{6B913A27-2E84-4626-874D-A9F881F11197}">
      <dgm:prSet/>
      <dgm:spPr/>
      <dgm:t>
        <a:bodyPr/>
        <a:lstStyle/>
        <a:p>
          <a:r>
            <a:rPr lang="de-DE" noProof="0" dirty="0"/>
            <a:t>- 2 Fokusgruppen mit Teilnehmenden (n=5; n=4) </a:t>
          </a:r>
        </a:p>
        <a:p>
          <a:r>
            <a:rPr lang="de-DE" noProof="0" dirty="0"/>
            <a:t>- 1 Fokusgruppe mit Ergotherapeutinnen (n=3) </a:t>
          </a:r>
        </a:p>
      </dgm:t>
    </dgm:pt>
    <dgm:pt modelId="{13ECB04D-836C-4951-82B9-CB2DDCDCEF1B}" type="sibTrans" cxnId="{2F1A48A0-6C15-4AE7-88A2-A374F9BE885B}">
      <dgm:prSet/>
      <dgm:spPr/>
      <dgm:t>
        <a:bodyPr/>
        <a:lstStyle/>
        <a:p>
          <a:endParaRPr lang="it-IT"/>
        </a:p>
      </dgm:t>
    </dgm:pt>
    <dgm:pt modelId="{B3732624-C823-4648-872B-D5C7E5E2D9A1}" type="parTrans" cxnId="{2F1A48A0-6C15-4AE7-88A2-A374F9BE885B}">
      <dgm:prSet/>
      <dgm:spPr/>
      <dgm:t>
        <a:bodyPr/>
        <a:lstStyle/>
        <a:p>
          <a:endParaRPr lang="it-IT"/>
        </a:p>
      </dgm:t>
    </dgm:pt>
    <dgm:pt modelId="{827C94EF-B1AF-4295-9B76-0FED321F3D7C}" type="pres">
      <dgm:prSet presAssocID="{11CC22BE-8372-49C2-AED7-90E1C607BA2C}" presName="outerComposite" presStyleCnt="0">
        <dgm:presLayoutVars>
          <dgm:chMax val="5"/>
          <dgm:dir/>
          <dgm:resizeHandles val="exact"/>
        </dgm:presLayoutVars>
      </dgm:prSet>
      <dgm:spPr/>
    </dgm:pt>
    <dgm:pt modelId="{0C806D5C-C290-4482-901C-C4FA13FCBE58}" type="pres">
      <dgm:prSet presAssocID="{11CC22BE-8372-49C2-AED7-90E1C607BA2C}" presName="dummyMaxCanvas" presStyleCnt="0">
        <dgm:presLayoutVars/>
      </dgm:prSet>
      <dgm:spPr/>
    </dgm:pt>
    <dgm:pt modelId="{960A28EC-999C-4909-AF89-4BCB97D6D962}" type="pres">
      <dgm:prSet presAssocID="{11CC22BE-8372-49C2-AED7-90E1C607BA2C}" presName="FiveNodes_1" presStyleLbl="node1" presStyleIdx="0" presStyleCnt="5" custLinFactNeighborY="11923">
        <dgm:presLayoutVars>
          <dgm:bulletEnabled val="1"/>
        </dgm:presLayoutVars>
      </dgm:prSet>
      <dgm:spPr/>
    </dgm:pt>
    <dgm:pt modelId="{E47774C9-33ED-4507-B3F1-1346B07178B7}" type="pres">
      <dgm:prSet presAssocID="{11CC22BE-8372-49C2-AED7-90E1C607BA2C}" presName="FiveNodes_2" presStyleLbl="node1" presStyleIdx="1" presStyleCnt="5" custLinFactNeighborX="98" custLinFactNeighborY="10019">
        <dgm:presLayoutVars>
          <dgm:bulletEnabled val="1"/>
        </dgm:presLayoutVars>
      </dgm:prSet>
      <dgm:spPr/>
    </dgm:pt>
    <dgm:pt modelId="{EF9B02F1-41CA-41A7-99A3-C192AFAD6528}" type="pres">
      <dgm:prSet presAssocID="{11CC22BE-8372-49C2-AED7-90E1C607BA2C}" presName="FiveNodes_3" presStyleLbl="node1" presStyleIdx="2" presStyleCnt="5" custLinFactNeighborY="8115">
        <dgm:presLayoutVars>
          <dgm:bulletEnabled val="1"/>
        </dgm:presLayoutVars>
      </dgm:prSet>
      <dgm:spPr/>
    </dgm:pt>
    <dgm:pt modelId="{445FC75B-B707-4325-84B9-274885B1246C}" type="pres">
      <dgm:prSet presAssocID="{11CC22BE-8372-49C2-AED7-90E1C607BA2C}" presName="FiveNodes_4" presStyleLbl="node1" presStyleIdx="3" presStyleCnt="5" custLinFactNeighborX="-530" custLinFactNeighborY="4461">
        <dgm:presLayoutVars>
          <dgm:bulletEnabled val="1"/>
        </dgm:presLayoutVars>
      </dgm:prSet>
      <dgm:spPr/>
    </dgm:pt>
    <dgm:pt modelId="{1C4C19A5-F708-4EEE-B5CC-895B7B80070F}" type="pres">
      <dgm:prSet presAssocID="{11CC22BE-8372-49C2-AED7-90E1C607BA2C}" presName="FiveNodes_5" presStyleLbl="node1" presStyleIdx="4" presStyleCnt="5" custLinFactNeighborY="8418">
        <dgm:presLayoutVars>
          <dgm:bulletEnabled val="1"/>
        </dgm:presLayoutVars>
      </dgm:prSet>
      <dgm:spPr/>
    </dgm:pt>
    <dgm:pt modelId="{7AF3DB28-9037-4A16-BB92-71C03EEEAC18}" type="pres">
      <dgm:prSet presAssocID="{11CC22BE-8372-49C2-AED7-90E1C607BA2C}" presName="FiveConn_1-2" presStyleLbl="fgAccFollowNode1" presStyleIdx="0" presStyleCnt="4">
        <dgm:presLayoutVars>
          <dgm:bulletEnabled val="1"/>
        </dgm:presLayoutVars>
      </dgm:prSet>
      <dgm:spPr/>
    </dgm:pt>
    <dgm:pt modelId="{7796F8D5-DF97-4111-965C-FAB7480F4F6A}" type="pres">
      <dgm:prSet presAssocID="{11CC22BE-8372-49C2-AED7-90E1C607BA2C}" presName="FiveConn_2-3" presStyleLbl="fgAccFollowNode1" presStyleIdx="1" presStyleCnt="4">
        <dgm:presLayoutVars>
          <dgm:bulletEnabled val="1"/>
        </dgm:presLayoutVars>
      </dgm:prSet>
      <dgm:spPr/>
    </dgm:pt>
    <dgm:pt modelId="{4BA75951-3CC0-4FD2-A4BE-35C14FA5C596}" type="pres">
      <dgm:prSet presAssocID="{11CC22BE-8372-49C2-AED7-90E1C607BA2C}" presName="FiveConn_3-4" presStyleLbl="fgAccFollowNode1" presStyleIdx="2" presStyleCnt="4">
        <dgm:presLayoutVars>
          <dgm:bulletEnabled val="1"/>
        </dgm:presLayoutVars>
      </dgm:prSet>
      <dgm:spPr/>
    </dgm:pt>
    <dgm:pt modelId="{32023621-1350-4D21-977B-1FC45CEEE9C6}" type="pres">
      <dgm:prSet presAssocID="{11CC22BE-8372-49C2-AED7-90E1C607BA2C}" presName="FiveConn_4-5" presStyleLbl="fgAccFollowNode1" presStyleIdx="3" presStyleCnt="4">
        <dgm:presLayoutVars>
          <dgm:bulletEnabled val="1"/>
        </dgm:presLayoutVars>
      </dgm:prSet>
      <dgm:spPr/>
    </dgm:pt>
    <dgm:pt modelId="{8CEF6F68-510E-45A5-B4E0-568915C20524}" type="pres">
      <dgm:prSet presAssocID="{11CC22BE-8372-49C2-AED7-90E1C607BA2C}" presName="FiveNodes_1_text" presStyleLbl="node1" presStyleIdx="4" presStyleCnt="5">
        <dgm:presLayoutVars>
          <dgm:bulletEnabled val="1"/>
        </dgm:presLayoutVars>
      </dgm:prSet>
      <dgm:spPr/>
    </dgm:pt>
    <dgm:pt modelId="{5D17429C-9513-4D96-A5C8-C80DC067F14E}" type="pres">
      <dgm:prSet presAssocID="{11CC22BE-8372-49C2-AED7-90E1C607BA2C}" presName="FiveNodes_2_text" presStyleLbl="node1" presStyleIdx="4" presStyleCnt="5">
        <dgm:presLayoutVars>
          <dgm:bulletEnabled val="1"/>
        </dgm:presLayoutVars>
      </dgm:prSet>
      <dgm:spPr/>
    </dgm:pt>
    <dgm:pt modelId="{75B42922-9235-4348-8E8E-DA750320219F}" type="pres">
      <dgm:prSet presAssocID="{11CC22BE-8372-49C2-AED7-90E1C607BA2C}" presName="FiveNodes_3_text" presStyleLbl="node1" presStyleIdx="4" presStyleCnt="5">
        <dgm:presLayoutVars>
          <dgm:bulletEnabled val="1"/>
        </dgm:presLayoutVars>
      </dgm:prSet>
      <dgm:spPr/>
    </dgm:pt>
    <dgm:pt modelId="{76985573-EF0C-4C80-A3C3-FCE523F74457}" type="pres">
      <dgm:prSet presAssocID="{11CC22BE-8372-49C2-AED7-90E1C607BA2C}" presName="FiveNodes_4_text" presStyleLbl="node1" presStyleIdx="4" presStyleCnt="5">
        <dgm:presLayoutVars>
          <dgm:bulletEnabled val="1"/>
        </dgm:presLayoutVars>
      </dgm:prSet>
      <dgm:spPr/>
    </dgm:pt>
    <dgm:pt modelId="{E53F8C1C-0845-4A6A-9975-D5A8FFCC8FEB}" type="pres">
      <dgm:prSet presAssocID="{11CC22BE-8372-49C2-AED7-90E1C607BA2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AF8E105-73BA-4542-A5CF-23F777003E7C}" type="presOf" srcId="{20D33C06-EF24-4B2E-9864-C27C99B82FE6}" destId="{4BA75951-3CC0-4FD2-A4BE-35C14FA5C596}" srcOrd="0" destOrd="0" presId="urn:microsoft.com/office/officeart/2005/8/layout/vProcess5"/>
    <dgm:cxn modelId="{C254BD07-6D6A-4953-87A6-12C3F496351C}" type="presOf" srcId="{13ECB04D-836C-4951-82B9-CB2DDCDCEF1B}" destId="{32023621-1350-4D21-977B-1FC45CEEE9C6}" srcOrd="0" destOrd="0" presId="urn:microsoft.com/office/officeart/2005/8/layout/vProcess5"/>
    <dgm:cxn modelId="{56A26E0F-ECE0-4913-A407-79C04B2DED00}" srcId="{11CC22BE-8372-49C2-AED7-90E1C607BA2C}" destId="{FA154BC9-62D9-4223-9DA0-256F2196EB52}" srcOrd="4" destOrd="0" parTransId="{0CB1E0B8-BE61-4ADE-B075-E67FADB701F7}" sibTransId="{FAEB0BD8-8AA2-4CE1-BC4D-2AFDDE4FCD73}"/>
    <dgm:cxn modelId="{76D6D022-831F-4EBC-B4A5-9784BB5EF4D5}" type="presOf" srcId="{7A6551FE-59F8-49A4-8B16-AC127ABDA405}" destId="{960A28EC-999C-4909-AF89-4BCB97D6D962}" srcOrd="0" destOrd="0" presId="urn:microsoft.com/office/officeart/2005/8/layout/vProcess5"/>
    <dgm:cxn modelId="{D534BF25-3B81-43FB-81A4-651561C9F9F0}" type="presOf" srcId="{FA154BC9-62D9-4223-9DA0-256F2196EB52}" destId="{1C4C19A5-F708-4EEE-B5CC-895B7B80070F}" srcOrd="0" destOrd="0" presId="urn:microsoft.com/office/officeart/2005/8/layout/vProcess5"/>
    <dgm:cxn modelId="{B8665330-34C6-4209-A2DD-3ACB2E0C94C6}" type="presOf" srcId="{6B913A27-2E84-4626-874D-A9F881F11197}" destId="{76985573-EF0C-4C80-A3C3-FCE523F74457}" srcOrd="1" destOrd="0" presId="urn:microsoft.com/office/officeart/2005/8/layout/vProcess5"/>
    <dgm:cxn modelId="{D8FADC31-9FE1-4FD6-A0CC-5C35A0391044}" srcId="{11CC22BE-8372-49C2-AED7-90E1C607BA2C}" destId="{B43F5F8E-2337-42F2-9E85-078B7DF6A4ED}" srcOrd="2" destOrd="0" parTransId="{10488803-62D1-4F62-BC99-6BD543E4E1B2}" sibTransId="{20D33C06-EF24-4B2E-9864-C27C99B82FE6}"/>
    <dgm:cxn modelId="{08B71B45-4571-43B7-8566-A4484B036DB2}" srcId="{11CC22BE-8372-49C2-AED7-90E1C607BA2C}" destId="{7A6551FE-59F8-49A4-8B16-AC127ABDA405}" srcOrd="0" destOrd="0" parTransId="{AA47DC09-1CD8-4475-A823-7A50EA3943E5}" sibTransId="{F3D452C0-44E0-4C7E-AE3C-9C3C14A4C22A}"/>
    <dgm:cxn modelId="{C90A2845-B0BD-447B-9ECA-AB4BD4D3DB45}" type="presOf" srcId="{3EA9D642-4448-45F3-BDDB-0D24F77AC5FD}" destId="{5D17429C-9513-4D96-A5C8-C80DC067F14E}" srcOrd="1" destOrd="0" presId="urn:microsoft.com/office/officeart/2005/8/layout/vProcess5"/>
    <dgm:cxn modelId="{781FE468-F312-4F1A-ADE8-BA8189F0B3CC}" type="presOf" srcId="{7A6551FE-59F8-49A4-8B16-AC127ABDA405}" destId="{8CEF6F68-510E-45A5-B4E0-568915C20524}" srcOrd="1" destOrd="0" presId="urn:microsoft.com/office/officeart/2005/8/layout/vProcess5"/>
    <dgm:cxn modelId="{37186B49-2B96-4E57-B835-F1D41D5DA0EA}" type="presOf" srcId="{FA154BC9-62D9-4223-9DA0-256F2196EB52}" destId="{E53F8C1C-0845-4A6A-9975-D5A8FFCC8FEB}" srcOrd="1" destOrd="0" presId="urn:microsoft.com/office/officeart/2005/8/layout/vProcess5"/>
    <dgm:cxn modelId="{8FCEC481-103D-4C9B-A9B3-9770FC68767F}" type="presOf" srcId="{3EA9D642-4448-45F3-BDDB-0D24F77AC5FD}" destId="{E47774C9-33ED-4507-B3F1-1346B07178B7}" srcOrd="0" destOrd="0" presId="urn:microsoft.com/office/officeart/2005/8/layout/vProcess5"/>
    <dgm:cxn modelId="{D868F28A-083F-4DC7-9913-70143F8F2FA4}" type="presOf" srcId="{389EAE93-D1AC-4EEF-8D97-A974D4C1E243}" destId="{7796F8D5-DF97-4111-965C-FAB7480F4F6A}" srcOrd="0" destOrd="0" presId="urn:microsoft.com/office/officeart/2005/8/layout/vProcess5"/>
    <dgm:cxn modelId="{2F1A48A0-6C15-4AE7-88A2-A374F9BE885B}" srcId="{11CC22BE-8372-49C2-AED7-90E1C607BA2C}" destId="{6B913A27-2E84-4626-874D-A9F881F11197}" srcOrd="3" destOrd="0" parTransId="{B3732624-C823-4648-872B-D5C7E5E2D9A1}" sibTransId="{13ECB04D-836C-4951-82B9-CB2DDCDCEF1B}"/>
    <dgm:cxn modelId="{111133AD-F6F3-49D3-B61D-6E13A053339F}" type="presOf" srcId="{F3D452C0-44E0-4C7E-AE3C-9C3C14A4C22A}" destId="{7AF3DB28-9037-4A16-BB92-71C03EEEAC18}" srcOrd="0" destOrd="0" presId="urn:microsoft.com/office/officeart/2005/8/layout/vProcess5"/>
    <dgm:cxn modelId="{7E0C0DB5-C0E5-4C1C-BC38-94F6989DFD0E}" type="presOf" srcId="{6B913A27-2E84-4626-874D-A9F881F11197}" destId="{445FC75B-B707-4325-84B9-274885B1246C}" srcOrd="0" destOrd="0" presId="urn:microsoft.com/office/officeart/2005/8/layout/vProcess5"/>
    <dgm:cxn modelId="{E745CFC6-0A10-47E2-AAE9-4CD1046240E7}" srcId="{11CC22BE-8372-49C2-AED7-90E1C607BA2C}" destId="{3EA9D642-4448-45F3-BDDB-0D24F77AC5FD}" srcOrd="1" destOrd="0" parTransId="{40E41101-3319-4199-84D4-FDC437F86A70}" sibTransId="{389EAE93-D1AC-4EEF-8D97-A974D4C1E243}"/>
    <dgm:cxn modelId="{008E46D0-D7B5-4FCC-A10E-52C562A1841E}" type="presOf" srcId="{B43F5F8E-2337-42F2-9E85-078B7DF6A4ED}" destId="{EF9B02F1-41CA-41A7-99A3-C192AFAD6528}" srcOrd="0" destOrd="0" presId="urn:microsoft.com/office/officeart/2005/8/layout/vProcess5"/>
    <dgm:cxn modelId="{30BB47DF-BD5A-4CEC-82C3-2CF143F38034}" type="presOf" srcId="{B43F5F8E-2337-42F2-9E85-078B7DF6A4ED}" destId="{75B42922-9235-4348-8E8E-DA750320219F}" srcOrd="1" destOrd="0" presId="urn:microsoft.com/office/officeart/2005/8/layout/vProcess5"/>
    <dgm:cxn modelId="{279813E5-BB27-4297-90EA-452FF2934CBF}" type="presOf" srcId="{11CC22BE-8372-49C2-AED7-90E1C607BA2C}" destId="{827C94EF-B1AF-4295-9B76-0FED321F3D7C}" srcOrd="0" destOrd="0" presId="urn:microsoft.com/office/officeart/2005/8/layout/vProcess5"/>
    <dgm:cxn modelId="{1AE98DB3-2DB4-4E4D-92B7-19E8EE4DEB35}" type="presParOf" srcId="{827C94EF-B1AF-4295-9B76-0FED321F3D7C}" destId="{0C806D5C-C290-4482-901C-C4FA13FCBE58}" srcOrd="0" destOrd="0" presId="urn:microsoft.com/office/officeart/2005/8/layout/vProcess5"/>
    <dgm:cxn modelId="{E7DEA3E6-8AF0-4B55-921D-B04C280A0043}" type="presParOf" srcId="{827C94EF-B1AF-4295-9B76-0FED321F3D7C}" destId="{960A28EC-999C-4909-AF89-4BCB97D6D962}" srcOrd="1" destOrd="0" presId="urn:microsoft.com/office/officeart/2005/8/layout/vProcess5"/>
    <dgm:cxn modelId="{A666FA65-B9F7-4493-B3FE-1A0C0A871030}" type="presParOf" srcId="{827C94EF-B1AF-4295-9B76-0FED321F3D7C}" destId="{E47774C9-33ED-4507-B3F1-1346B07178B7}" srcOrd="2" destOrd="0" presId="urn:microsoft.com/office/officeart/2005/8/layout/vProcess5"/>
    <dgm:cxn modelId="{CCF8338D-E6BE-4F9B-90CE-4047FECFF06E}" type="presParOf" srcId="{827C94EF-B1AF-4295-9B76-0FED321F3D7C}" destId="{EF9B02F1-41CA-41A7-99A3-C192AFAD6528}" srcOrd="3" destOrd="0" presId="urn:microsoft.com/office/officeart/2005/8/layout/vProcess5"/>
    <dgm:cxn modelId="{27644617-7A76-477B-A6A1-67DF785A287F}" type="presParOf" srcId="{827C94EF-B1AF-4295-9B76-0FED321F3D7C}" destId="{445FC75B-B707-4325-84B9-274885B1246C}" srcOrd="4" destOrd="0" presId="urn:microsoft.com/office/officeart/2005/8/layout/vProcess5"/>
    <dgm:cxn modelId="{871EB226-CC99-4A75-8096-E2C9C31E5A79}" type="presParOf" srcId="{827C94EF-B1AF-4295-9B76-0FED321F3D7C}" destId="{1C4C19A5-F708-4EEE-B5CC-895B7B80070F}" srcOrd="5" destOrd="0" presId="urn:microsoft.com/office/officeart/2005/8/layout/vProcess5"/>
    <dgm:cxn modelId="{1C8B0E92-34A8-44EF-ACC2-21125E55F873}" type="presParOf" srcId="{827C94EF-B1AF-4295-9B76-0FED321F3D7C}" destId="{7AF3DB28-9037-4A16-BB92-71C03EEEAC18}" srcOrd="6" destOrd="0" presId="urn:microsoft.com/office/officeart/2005/8/layout/vProcess5"/>
    <dgm:cxn modelId="{68C6AE41-1AD2-4D51-8665-19C4FE4DF5C3}" type="presParOf" srcId="{827C94EF-B1AF-4295-9B76-0FED321F3D7C}" destId="{7796F8D5-DF97-4111-965C-FAB7480F4F6A}" srcOrd="7" destOrd="0" presId="urn:microsoft.com/office/officeart/2005/8/layout/vProcess5"/>
    <dgm:cxn modelId="{ED85E099-3623-464B-A3BF-67E2552B9719}" type="presParOf" srcId="{827C94EF-B1AF-4295-9B76-0FED321F3D7C}" destId="{4BA75951-3CC0-4FD2-A4BE-35C14FA5C596}" srcOrd="8" destOrd="0" presId="urn:microsoft.com/office/officeart/2005/8/layout/vProcess5"/>
    <dgm:cxn modelId="{250739C3-47D3-4C0B-AAF1-7C3493FEB339}" type="presParOf" srcId="{827C94EF-B1AF-4295-9B76-0FED321F3D7C}" destId="{32023621-1350-4D21-977B-1FC45CEEE9C6}" srcOrd="9" destOrd="0" presId="urn:microsoft.com/office/officeart/2005/8/layout/vProcess5"/>
    <dgm:cxn modelId="{842E1518-CFDD-4499-AE2F-C313DE7281A2}" type="presParOf" srcId="{827C94EF-B1AF-4295-9B76-0FED321F3D7C}" destId="{8CEF6F68-510E-45A5-B4E0-568915C20524}" srcOrd="10" destOrd="0" presId="urn:microsoft.com/office/officeart/2005/8/layout/vProcess5"/>
    <dgm:cxn modelId="{7C5F2BA5-F50B-4D98-BE8F-4E6D69477E9B}" type="presParOf" srcId="{827C94EF-B1AF-4295-9B76-0FED321F3D7C}" destId="{5D17429C-9513-4D96-A5C8-C80DC067F14E}" srcOrd="11" destOrd="0" presId="urn:microsoft.com/office/officeart/2005/8/layout/vProcess5"/>
    <dgm:cxn modelId="{68CC0386-763F-4D5E-B5FE-04CF3A8C2760}" type="presParOf" srcId="{827C94EF-B1AF-4295-9B76-0FED321F3D7C}" destId="{75B42922-9235-4348-8E8E-DA750320219F}" srcOrd="12" destOrd="0" presId="urn:microsoft.com/office/officeart/2005/8/layout/vProcess5"/>
    <dgm:cxn modelId="{236B0DF2-E4D0-4D19-989D-29D502D1E833}" type="presParOf" srcId="{827C94EF-B1AF-4295-9B76-0FED321F3D7C}" destId="{76985573-EF0C-4C80-A3C3-FCE523F74457}" srcOrd="13" destOrd="0" presId="urn:microsoft.com/office/officeart/2005/8/layout/vProcess5"/>
    <dgm:cxn modelId="{7663F466-7E0B-4665-8EE6-06755B20BC35}" type="presParOf" srcId="{827C94EF-B1AF-4295-9B76-0FED321F3D7C}" destId="{E53F8C1C-0845-4A6A-9975-D5A8FFCC8FE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E3552-6E72-4877-8B6F-A216DBD0E1A5}" type="doc">
      <dgm:prSet loTypeId="urn:microsoft.com/office/officeart/2008/layout/AscendingPictureAccentProces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3DF3204-3FEC-4BA0-94AA-4D62A265692B}">
      <dgm:prSet phldrT="[Testo]" custT="1"/>
      <dgm:spPr>
        <a:noFill/>
      </dgm:spPr>
      <dgm:t>
        <a:bodyPr/>
        <a:lstStyle/>
        <a:p>
          <a:r>
            <a:rPr lang="it-IT" sz="1600" dirty="0" err="1"/>
            <a:t>Absichtslosigkeit</a:t>
          </a:r>
          <a:endParaRPr lang="it-IT" sz="1600" dirty="0"/>
        </a:p>
      </dgm:t>
    </dgm:pt>
    <dgm:pt modelId="{58A2BC5E-AD05-4D16-AC84-1880F394C09C}" type="parTrans" cxnId="{B4A34180-94BD-4E3D-AAC8-1FA2B5C181F9}">
      <dgm:prSet/>
      <dgm:spPr/>
      <dgm:t>
        <a:bodyPr/>
        <a:lstStyle/>
        <a:p>
          <a:endParaRPr lang="it-IT"/>
        </a:p>
      </dgm:t>
    </dgm:pt>
    <dgm:pt modelId="{B28B086F-A438-4A63-AAA3-683A8AFCD238}" type="sibTrans" cxnId="{B4A34180-94BD-4E3D-AAC8-1FA2B5C181F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it-IT"/>
        </a:p>
      </dgm:t>
    </dgm:pt>
    <dgm:pt modelId="{E3E58E19-A93D-40D0-B2C3-8C1D67FA0E66}">
      <dgm:prSet phldrT="[Testo]" custT="1"/>
      <dgm:spPr>
        <a:noFill/>
        <a:ln>
          <a:noFill/>
        </a:ln>
      </dgm:spPr>
      <dgm:t>
        <a:bodyPr/>
        <a:lstStyle/>
        <a:p>
          <a:r>
            <a:rPr lang="it-IT" sz="2000" dirty="0" err="1"/>
            <a:t>Vorbereitung</a:t>
          </a:r>
          <a:endParaRPr lang="it-IT" sz="2000" dirty="0"/>
        </a:p>
      </dgm:t>
    </dgm:pt>
    <dgm:pt modelId="{5A454802-F20A-4E0E-9995-E54C2B925229}" type="parTrans" cxnId="{046DE833-2A61-45C4-8EE7-8DB8E2B82486}">
      <dgm:prSet/>
      <dgm:spPr/>
      <dgm:t>
        <a:bodyPr/>
        <a:lstStyle/>
        <a:p>
          <a:endParaRPr lang="it-IT"/>
        </a:p>
      </dgm:t>
    </dgm:pt>
    <dgm:pt modelId="{AED58B98-DEE4-4D33-8AAB-EE27F6DD238F}" type="sibTrans" cxnId="{046DE833-2A61-45C4-8EE7-8DB8E2B8248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</dgm:pt>
    <dgm:pt modelId="{6C63F4DF-19E8-4E20-A64F-B75419C80748}">
      <dgm:prSet phldrT="[Testo]" custT="1"/>
      <dgm:spPr>
        <a:noFill/>
      </dgm:spPr>
      <dgm:t>
        <a:bodyPr/>
        <a:lstStyle/>
        <a:p>
          <a:r>
            <a:rPr lang="it-IT" sz="2000" dirty="0" err="1"/>
            <a:t>Aktion</a:t>
          </a:r>
          <a:endParaRPr lang="it-IT" sz="2000" dirty="0"/>
        </a:p>
      </dgm:t>
    </dgm:pt>
    <dgm:pt modelId="{5A6B66A8-3CDE-424D-949A-B0D630A4F600}" type="parTrans" cxnId="{84A67948-810E-444F-A1AE-93AB7ACF821C}">
      <dgm:prSet/>
      <dgm:spPr/>
      <dgm:t>
        <a:bodyPr/>
        <a:lstStyle/>
        <a:p>
          <a:endParaRPr lang="it-IT"/>
        </a:p>
      </dgm:t>
    </dgm:pt>
    <dgm:pt modelId="{F8F5D477-FBF0-4727-8577-135BB26E0F2D}" type="sibTrans" cxnId="{84A67948-810E-444F-A1AE-93AB7ACF821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it-IT"/>
        </a:p>
      </dgm:t>
    </dgm:pt>
    <dgm:pt modelId="{D197BC80-2CDF-4A4B-815C-BB8E9871D1B7}">
      <dgm:prSet phldrT="[Testo]" custT="1"/>
      <dgm:spPr>
        <a:noFill/>
      </dgm:spPr>
      <dgm:t>
        <a:bodyPr/>
        <a:lstStyle/>
        <a:p>
          <a:r>
            <a:rPr lang="it-IT" sz="2000" dirty="0" err="1"/>
            <a:t>Aufrechterhaltung</a:t>
          </a:r>
          <a:endParaRPr lang="it-IT" sz="2000" dirty="0"/>
        </a:p>
      </dgm:t>
    </dgm:pt>
    <dgm:pt modelId="{20173D4B-3A33-4B7A-B9AA-E72C8AA4ECA6}" type="parTrans" cxnId="{D7922866-5D6C-4C3A-81A3-9861D4639FBE}">
      <dgm:prSet/>
      <dgm:spPr/>
      <dgm:t>
        <a:bodyPr/>
        <a:lstStyle/>
        <a:p>
          <a:endParaRPr lang="it-IT"/>
        </a:p>
      </dgm:t>
    </dgm:pt>
    <dgm:pt modelId="{93E8229F-D7B4-4F99-9773-9186A3200AFB}" type="sibTrans" cxnId="{D7922866-5D6C-4C3A-81A3-9861D4639FBE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it-IT"/>
        </a:p>
      </dgm:t>
    </dgm:pt>
    <dgm:pt modelId="{7E860062-FA92-494C-8E7A-7BAD66B2CEA6}">
      <dgm:prSet phldrT="[Testo]" custT="1"/>
      <dgm:spPr>
        <a:noFill/>
      </dgm:spPr>
      <dgm:t>
        <a:bodyPr/>
        <a:lstStyle/>
        <a:p>
          <a:r>
            <a:rPr lang="it-IT" sz="2000" dirty="0" err="1"/>
            <a:t>Absichtsbildung</a:t>
          </a:r>
          <a:endParaRPr lang="it-IT" sz="2000" dirty="0"/>
        </a:p>
      </dgm:t>
    </dgm:pt>
    <dgm:pt modelId="{35991EBB-DD1D-4553-97CA-1F717972584D}" type="parTrans" cxnId="{4A4FBC67-39F5-4EFB-811E-498A43CFA16C}">
      <dgm:prSet/>
      <dgm:spPr/>
      <dgm:t>
        <a:bodyPr/>
        <a:lstStyle/>
        <a:p>
          <a:endParaRPr lang="it-IT"/>
        </a:p>
      </dgm:t>
    </dgm:pt>
    <dgm:pt modelId="{34BC94DF-0AFC-4BEF-AC95-CF3213723AE2}" type="sibTrans" cxnId="{4A4FBC67-39F5-4EFB-811E-498A43CFA16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it-IT"/>
        </a:p>
      </dgm:t>
    </dgm:pt>
    <dgm:pt modelId="{7AC6926E-F2A8-47C3-B385-6AE3D2CD08FD}" type="pres">
      <dgm:prSet presAssocID="{E96E3552-6E72-4877-8B6F-A216DBD0E1A5}" presName="Name0" presStyleCnt="0">
        <dgm:presLayoutVars>
          <dgm:chMax val="7"/>
          <dgm:chPref val="7"/>
          <dgm:dir/>
        </dgm:presLayoutVars>
      </dgm:prSet>
      <dgm:spPr/>
    </dgm:pt>
    <dgm:pt modelId="{6AB6A5A2-E139-4DC1-98E9-EF5F3F7EF7C4}" type="pres">
      <dgm:prSet presAssocID="{E96E3552-6E72-4877-8B6F-A216DBD0E1A5}" presName="dot1" presStyleLbl="alignNode1" presStyleIdx="0" presStyleCnt="15"/>
      <dgm:spPr/>
    </dgm:pt>
    <dgm:pt modelId="{28CEAE9E-E008-419E-8C3E-C4E51197172D}" type="pres">
      <dgm:prSet presAssocID="{E96E3552-6E72-4877-8B6F-A216DBD0E1A5}" presName="dot2" presStyleLbl="alignNode1" presStyleIdx="1" presStyleCnt="15"/>
      <dgm:spPr/>
    </dgm:pt>
    <dgm:pt modelId="{C26EC263-9E32-4976-90B2-542C050A8219}" type="pres">
      <dgm:prSet presAssocID="{E96E3552-6E72-4877-8B6F-A216DBD0E1A5}" presName="dot3" presStyleLbl="alignNode1" presStyleIdx="2" presStyleCnt="15"/>
      <dgm:spPr/>
    </dgm:pt>
    <dgm:pt modelId="{76EB7404-2E92-4AE1-845A-E581ED799D84}" type="pres">
      <dgm:prSet presAssocID="{E96E3552-6E72-4877-8B6F-A216DBD0E1A5}" presName="dot4" presStyleLbl="alignNode1" presStyleIdx="3" presStyleCnt="15"/>
      <dgm:spPr/>
    </dgm:pt>
    <dgm:pt modelId="{5E402BEE-034F-4DE7-B509-29B298302961}" type="pres">
      <dgm:prSet presAssocID="{E96E3552-6E72-4877-8B6F-A216DBD0E1A5}" presName="dot5" presStyleLbl="alignNode1" presStyleIdx="4" presStyleCnt="15"/>
      <dgm:spPr/>
    </dgm:pt>
    <dgm:pt modelId="{C6598E84-4B6A-40D2-AB94-5EE4A1B3F84D}" type="pres">
      <dgm:prSet presAssocID="{E96E3552-6E72-4877-8B6F-A216DBD0E1A5}" presName="dot6" presStyleLbl="alignNode1" presStyleIdx="5" presStyleCnt="15"/>
      <dgm:spPr/>
    </dgm:pt>
    <dgm:pt modelId="{55B29F4B-DD62-4987-B57F-0DF98FC2B352}" type="pres">
      <dgm:prSet presAssocID="{E96E3552-6E72-4877-8B6F-A216DBD0E1A5}" presName="dot7" presStyleLbl="alignNode1" presStyleIdx="6" presStyleCnt="15"/>
      <dgm:spPr/>
    </dgm:pt>
    <dgm:pt modelId="{0D9CCCF8-93B0-45BF-B2DA-C2B368CC68AD}" type="pres">
      <dgm:prSet presAssocID="{E96E3552-6E72-4877-8B6F-A216DBD0E1A5}" presName="dot8" presStyleLbl="alignNode1" presStyleIdx="7" presStyleCnt="15"/>
      <dgm:spPr/>
    </dgm:pt>
    <dgm:pt modelId="{B8BCA620-D341-4A38-9B3B-8B16A702C824}" type="pres">
      <dgm:prSet presAssocID="{E96E3552-6E72-4877-8B6F-A216DBD0E1A5}" presName="dotArrow1" presStyleLbl="alignNode1" presStyleIdx="8" presStyleCnt="15"/>
      <dgm:spPr/>
    </dgm:pt>
    <dgm:pt modelId="{6FC6A80A-7751-4BA4-A493-631E5635F382}" type="pres">
      <dgm:prSet presAssocID="{E96E3552-6E72-4877-8B6F-A216DBD0E1A5}" presName="dotArrow2" presStyleLbl="alignNode1" presStyleIdx="9" presStyleCnt="15"/>
      <dgm:spPr/>
    </dgm:pt>
    <dgm:pt modelId="{7AB8AA3B-446C-42E7-A7D0-941DCAF880B6}" type="pres">
      <dgm:prSet presAssocID="{E96E3552-6E72-4877-8B6F-A216DBD0E1A5}" presName="dotArrow3" presStyleLbl="alignNode1" presStyleIdx="10" presStyleCnt="15"/>
      <dgm:spPr/>
    </dgm:pt>
    <dgm:pt modelId="{4DA003FD-6116-4038-AED3-D7C0D7344C7D}" type="pres">
      <dgm:prSet presAssocID="{E96E3552-6E72-4877-8B6F-A216DBD0E1A5}" presName="dotArrow4" presStyleLbl="alignNode1" presStyleIdx="11" presStyleCnt="15"/>
      <dgm:spPr/>
    </dgm:pt>
    <dgm:pt modelId="{0627CAB0-ACFD-4BA0-97EA-CCC4A56E5873}" type="pres">
      <dgm:prSet presAssocID="{E96E3552-6E72-4877-8B6F-A216DBD0E1A5}" presName="dotArrow5" presStyleLbl="alignNode1" presStyleIdx="12" presStyleCnt="15"/>
      <dgm:spPr/>
    </dgm:pt>
    <dgm:pt modelId="{0772983E-7E53-492B-AFAD-BA3599DBC63A}" type="pres">
      <dgm:prSet presAssocID="{E96E3552-6E72-4877-8B6F-A216DBD0E1A5}" presName="dotArrow6" presStyleLbl="alignNode1" presStyleIdx="13" presStyleCnt="15"/>
      <dgm:spPr/>
    </dgm:pt>
    <dgm:pt modelId="{D2B9B297-3FD2-4554-91CD-EFABE3F7BB29}" type="pres">
      <dgm:prSet presAssocID="{E96E3552-6E72-4877-8B6F-A216DBD0E1A5}" presName="dotArrow7" presStyleLbl="alignNode1" presStyleIdx="14" presStyleCnt="15"/>
      <dgm:spPr/>
    </dgm:pt>
    <dgm:pt modelId="{EA6C9242-4707-4F66-8786-F9A1B79A6B53}" type="pres">
      <dgm:prSet presAssocID="{53DF3204-3FEC-4BA0-94AA-4D62A265692B}" presName="parTx1" presStyleLbl="node1" presStyleIdx="0" presStyleCnt="5" custScaleX="253983" custScaleY="90870" custLinFactNeighborX="70052" custLinFactNeighborY="-20314"/>
      <dgm:spPr/>
    </dgm:pt>
    <dgm:pt modelId="{488E7A6C-8A67-44AF-A384-9B03BE9C7093}" type="pres">
      <dgm:prSet presAssocID="{B28B086F-A438-4A63-AAA3-683A8AFCD238}" presName="picture1" presStyleCnt="0"/>
      <dgm:spPr/>
    </dgm:pt>
    <dgm:pt modelId="{C50BA42E-D23D-4A05-8163-2934D5F84098}" type="pres">
      <dgm:prSet presAssocID="{B28B086F-A438-4A63-AAA3-683A8AFCD238}" presName="imageRepeatNode" presStyleLbl="fgImgPlace1" presStyleIdx="0" presStyleCnt="5"/>
      <dgm:spPr/>
    </dgm:pt>
    <dgm:pt modelId="{C601EF05-8006-4488-BAE9-9C1829EC479C}" type="pres">
      <dgm:prSet presAssocID="{7E860062-FA92-494C-8E7A-7BAD66B2CEA6}" presName="parTx2" presStyleLbl="node1" presStyleIdx="1" presStyleCnt="5" custScaleX="255662" custScaleY="98006" custLinFactNeighborX="73437" custLinFactNeighborY="-38535"/>
      <dgm:spPr/>
    </dgm:pt>
    <dgm:pt modelId="{36D9B036-4D3A-48B9-9F8D-63C03568E01F}" type="pres">
      <dgm:prSet presAssocID="{34BC94DF-0AFC-4BEF-AC95-CF3213723AE2}" presName="picture2" presStyleCnt="0"/>
      <dgm:spPr/>
    </dgm:pt>
    <dgm:pt modelId="{DF7097F8-296A-432C-A852-66E37B6C759C}" type="pres">
      <dgm:prSet presAssocID="{34BC94DF-0AFC-4BEF-AC95-CF3213723AE2}" presName="imageRepeatNode" presStyleLbl="fgImgPlace1" presStyleIdx="1" presStyleCnt="5"/>
      <dgm:spPr/>
    </dgm:pt>
    <dgm:pt modelId="{E3A72B50-6A21-49C4-A96C-BA83F43766FB}" type="pres">
      <dgm:prSet presAssocID="{E3E58E19-A93D-40D0-B2C3-8C1D67FA0E66}" presName="parTx3" presStyleLbl="node1" presStyleIdx="2" presStyleCnt="5" custScaleX="223140" custScaleY="84440" custLinFactNeighborX="59253" custLinFactNeighborY="-26231"/>
      <dgm:spPr/>
    </dgm:pt>
    <dgm:pt modelId="{5EC96399-12AF-4821-9C57-7C2257802867}" type="pres">
      <dgm:prSet presAssocID="{AED58B98-DEE4-4D33-8AAB-EE27F6DD238F}" presName="picture3" presStyleCnt="0"/>
      <dgm:spPr/>
    </dgm:pt>
    <dgm:pt modelId="{16CCD02D-0FFA-4472-81A7-501C1CD76809}" type="pres">
      <dgm:prSet presAssocID="{AED58B98-DEE4-4D33-8AAB-EE27F6DD238F}" presName="imageRepeatNode" presStyleLbl="fgImgPlace1" presStyleIdx="2" presStyleCnt="5"/>
      <dgm:spPr/>
    </dgm:pt>
    <dgm:pt modelId="{8D169FFB-AE1C-4E2C-AE80-DC21F7CDA669}" type="pres">
      <dgm:prSet presAssocID="{6C63F4DF-19E8-4E20-A64F-B75419C80748}" presName="parTx4" presStyleLbl="node1" presStyleIdx="3" presStyleCnt="5" custLinFactNeighborX="-90" custLinFactNeighborY="-67468"/>
      <dgm:spPr/>
    </dgm:pt>
    <dgm:pt modelId="{FA2EFF76-B0E8-4597-9B40-56DACA1ADD30}" type="pres">
      <dgm:prSet presAssocID="{F8F5D477-FBF0-4727-8577-135BB26E0F2D}" presName="picture4" presStyleCnt="0"/>
      <dgm:spPr/>
    </dgm:pt>
    <dgm:pt modelId="{23DD46E7-7370-49CB-AB13-03F29371D586}" type="pres">
      <dgm:prSet presAssocID="{F8F5D477-FBF0-4727-8577-135BB26E0F2D}" presName="imageRepeatNode" presStyleLbl="fgImgPlace1" presStyleIdx="3" presStyleCnt="5"/>
      <dgm:spPr/>
    </dgm:pt>
    <dgm:pt modelId="{0FA5614C-CF5B-4B29-8272-F8627622C5B0}" type="pres">
      <dgm:prSet presAssocID="{D197BC80-2CDF-4A4B-815C-BB8E9871D1B7}" presName="parTx5" presStyleLbl="node1" presStyleIdx="4" presStyleCnt="5" custScaleX="236580" custScaleY="84354" custLinFactNeighborX="65600" custLinFactNeighborY="-38349"/>
      <dgm:spPr/>
    </dgm:pt>
    <dgm:pt modelId="{B2987655-7B7B-47D6-85EC-C4C31B2D61FA}" type="pres">
      <dgm:prSet presAssocID="{93E8229F-D7B4-4F99-9773-9186A3200AFB}" presName="picture5" presStyleCnt="0"/>
      <dgm:spPr/>
    </dgm:pt>
    <dgm:pt modelId="{9292CCFC-6ED3-4F2D-8EAB-798CD4FB8E96}" type="pres">
      <dgm:prSet presAssocID="{93E8229F-D7B4-4F99-9773-9186A3200AFB}" presName="imageRepeatNode" presStyleLbl="fgImgPlace1" presStyleIdx="4" presStyleCnt="5"/>
      <dgm:spPr/>
    </dgm:pt>
  </dgm:ptLst>
  <dgm:cxnLst>
    <dgm:cxn modelId="{6CCB3A03-FB4B-483D-8DFD-B9062A5E5C4B}" type="presOf" srcId="{34BC94DF-0AFC-4BEF-AC95-CF3213723AE2}" destId="{DF7097F8-296A-432C-A852-66E37B6C759C}" srcOrd="0" destOrd="0" presId="urn:microsoft.com/office/officeart/2008/layout/AscendingPictureAccentProcess"/>
    <dgm:cxn modelId="{7E77601C-69C5-4D6E-ACF2-36AAFA7F6EA1}" type="presOf" srcId="{7E860062-FA92-494C-8E7A-7BAD66B2CEA6}" destId="{C601EF05-8006-4488-BAE9-9C1829EC479C}" srcOrd="0" destOrd="0" presId="urn:microsoft.com/office/officeart/2008/layout/AscendingPictureAccentProcess"/>
    <dgm:cxn modelId="{385B291E-9B80-45EC-8F3B-12C898AA99F8}" type="presOf" srcId="{53DF3204-3FEC-4BA0-94AA-4D62A265692B}" destId="{EA6C9242-4707-4F66-8786-F9A1B79A6B53}" srcOrd="0" destOrd="0" presId="urn:microsoft.com/office/officeart/2008/layout/AscendingPictureAccentProcess"/>
    <dgm:cxn modelId="{98618826-0ABE-4275-9BB8-B8626A0DF7ED}" type="presOf" srcId="{AED58B98-DEE4-4D33-8AAB-EE27F6DD238F}" destId="{16CCD02D-0FFA-4472-81A7-501C1CD76809}" srcOrd="0" destOrd="0" presId="urn:microsoft.com/office/officeart/2008/layout/AscendingPictureAccentProcess"/>
    <dgm:cxn modelId="{D1C6C92D-08F4-40F6-8E2E-5D0C509B5459}" type="presOf" srcId="{E96E3552-6E72-4877-8B6F-A216DBD0E1A5}" destId="{7AC6926E-F2A8-47C3-B385-6AE3D2CD08FD}" srcOrd="0" destOrd="0" presId="urn:microsoft.com/office/officeart/2008/layout/AscendingPictureAccentProcess"/>
    <dgm:cxn modelId="{E4403A30-3B9D-40F5-85B3-37A2A78F9BF7}" type="presOf" srcId="{F8F5D477-FBF0-4727-8577-135BB26E0F2D}" destId="{23DD46E7-7370-49CB-AB13-03F29371D586}" srcOrd="0" destOrd="0" presId="urn:microsoft.com/office/officeart/2008/layout/AscendingPictureAccentProcess"/>
    <dgm:cxn modelId="{046DE833-2A61-45C4-8EE7-8DB8E2B82486}" srcId="{E96E3552-6E72-4877-8B6F-A216DBD0E1A5}" destId="{E3E58E19-A93D-40D0-B2C3-8C1D67FA0E66}" srcOrd="2" destOrd="0" parTransId="{5A454802-F20A-4E0E-9995-E54C2B925229}" sibTransId="{AED58B98-DEE4-4D33-8AAB-EE27F6DD238F}"/>
    <dgm:cxn modelId="{D7922866-5D6C-4C3A-81A3-9861D4639FBE}" srcId="{E96E3552-6E72-4877-8B6F-A216DBD0E1A5}" destId="{D197BC80-2CDF-4A4B-815C-BB8E9871D1B7}" srcOrd="4" destOrd="0" parTransId="{20173D4B-3A33-4B7A-B9AA-E72C8AA4ECA6}" sibTransId="{93E8229F-D7B4-4F99-9773-9186A3200AFB}"/>
    <dgm:cxn modelId="{4A4FBC67-39F5-4EFB-811E-498A43CFA16C}" srcId="{E96E3552-6E72-4877-8B6F-A216DBD0E1A5}" destId="{7E860062-FA92-494C-8E7A-7BAD66B2CEA6}" srcOrd="1" destOrd="0" parTransId="{35991EBB-DD1D-4553-97CA-1F717972584D}" sibTransId="{34BC94DF-0AFC-4BEF-AC95-CF3213723AE2}"/>
    <dgm:cxn modelId="{84A67948-810E-444F-A1AE-93AB7ACF821C}" srcId="{E96E3552-6E72-4877-8B6F-A216DBD0E1A5}" destId="{6C63F4DF-19E8-4E20-A64F-B75419C80748}" srcOrd="3" destOrd="0" parTransId="{5A6B66A8-3CDE-424D-949A-B0D630A4F600}" sibTransId="{F8F5D477-FBF0-4727-8577-135BB26E0F2D}"/>
    <dgm:cxn modelId="{3336F876-B323-4B0B-B8D6-60DF2DA4ECC0}" type="presOf" srcId="{E3E58E19-A93D-40D0-B2C3-8C1D67FA0E66}" destId="{E3A72B50-6A21-49C4-A96C-BA83F43766FB}" srcOrd="0" destOrd="0" presId="urn:microsoft.com/office/officeart/2008/layout/AscendingPictureAccentProcess"/>
    <dgm:cxn modelId="{B4A34180-94BD-4E3D-AAC8-1FA2B5C181F9}" srcId="{E96E3552-6E72-4877-8B6F-A216DBD0E1A5}" destId="{53DF3204-3FEC-4BA0-94AA-4D62A265692B}" srcOrd="0" destOrd="0" parTransId="{58A2BC5E-AD05-4D16-AC84-1880F394C09C}" sibTransId="{B28B086F-A438-4A63-AAA3-683A8AFCD238}"/>
    <dgm:cxn modelId="{A97FFD8D-9C4A-40BB-AAF4-E8F1EE263233}" type="presOf" srcId="{6C63F4DF-19E8-4E20-A64F-B75419C80748}" destId="{8D169FFB-AE1C-4E2C-AE80-DC21F7CDA669}" srcOrd="0" destOrd="0" presId="urn:microsoft.com/office/officeart/2008/layout/AscendingPictureAccentProcess"/>
    <dgm:cxn modelId="{1238AF8F-A95D-4385-9D5E-5D31295D2A37}" type="presOf" srcId="{93E8229F-D7B4-4F99-9773-9186A3200AFB}" destId="{9292CCFC-6ED3-4F2D-8EAB-798CD4FB8E96}" srcOrd="0" destOrd="0" presId="urn:microsoft.com/office/officeart/2008/layout/AscendingPictureAccentProcess"/>
    <dgm:cxn modelId="{22E07D9C-A091-4F88-BE55-42AA49276C33}" type="presOf" srcId="{D197BC80-2CDF-4A4B-815C-BB8E9871D1B7}" destId="{0FA5614C-CF5B-4B29-8272-F8627622C5B0}" srcOrd="0" destOrd="0" presId="urn:microsoft.com/office/officeart/2008/layout/AscendingPictureAccentProcess"/>
    <dgm:cxn modelId="{AD026FDC-BD9C-4599-A6E4-36D2E03D504C}" type="presOf" srcId="{B28B086F-A438-4A63-AAA3-683A8AFCD238}" destId="{C50BA42E-D23D-4A05-8163-2934D5F84098}" srcOrd="0" destOrd="0" presId="urn:microsoft.com/office/officeart/2008/layout/AscendingPictureAccentProcess"/>
    <dgm:cxn modelId="{69AE24C7-C85E-43E7-9730-069B65FC7C05}" type="presParOf" srcId="{7AC6926E-F2A8-47C3-B385-6AE3D2CD08FD}" destId="{6AB6A5A2-E139-4DC1-98E9-EF5F3F7EF7C4}" srcOrd="0" destOrd="0" presId="urn:microsoft.com/office/officeart/2008/layout/AscendingPictureAccentProcess"/>
    <dgm:cxn modelId="{804DE0BA-880A-4208-81AC-55E510554030}" type="presParOf" srcId="{7AC6926E-F2A8-47C3-B385-6AE3D2CD08FD}" destId="{28CEAE9E-E008-419E-8C3E-C4E51197172D}" srcOrd="1" destOrd="0" presId="urn:microsoft.com/office/officeart/2008/layout/AscendingPictureAccentProcess"/>
    <dgm:cxn modelId="{BF3BB252-5254-4F39-A83C-F7E256AAFE2A}" type="presParOf" srcId="{7AC6926E-F2A8-47C3-B385-6AE3D2CD08FD}" destId="{C26EC263-9E32-4976-90B2-542C050A8219}" srcOrd="2" destOrd="0" presId="urn:microsoft.com/office/officeart/2008/layout/AscendingPictureAccentProcess"/>
    <dgm:cxn modelId="{66B341C0-D6BD-4E67-BB34-6FC675898C60}" type="presParOf" srcId="{7AC6926E-F2A8-47C3-B385-6AE3D2CD08FD}" destId="{76EB7404-2E92-4AE1-845A-E581ED799D84}" srcOrd="3" destOrd="0" presId="urn:microsoft.com/office/officeart/2008/layout/AscendingPictureAccentProcess"/>
    <dgm:cxn modelId="{2B48F21A-35B5-4446-AB69-CD42CB191964}" type="presParOf" srcId="{7AC6926E-F2A8-47C3-B385-6AE3D2CD08FD}" destId="{5E402BEE-034F-4DE7-B509-29B298302961}" srcOrd="4" destOrd="0" presId="urn:microsoft.com/office/officeart/2008/layout/AscendingPictureAccentProcess"/>
    <dgm:cxn modelId="{03754C19-48B7-405E-BCEE-916FD20CDC72}" type="presParOf" srcId="{7AC6926E-F2A8-47C3-B385-6AE3D2CD08FD}" destId="{C6598E84-4B6A-40D2-AB94-5EE4A1B3F84D}" srcOrd="5" destOrd="0" presId="urn:microsoft.com/office/officeart/2008/layout/AscendingPictureAccentProcess"/>
    <dgm:cxn modelId="{D0F5FFB1-D7FC-40A0-9471-F63BD93EE995}" type="presParOf" srcId="{7AC6926E-F2A8-47C3-B385-6AE3D2CD08FD}" destId="{55B29F4B-DD62-4987-B57F-0DF98FC2B352}" srcOrd="6" destOrd="0" presId="urn:microsoft.com/office/officeart/2008/layout/AscendingPictureAccentProcess"/>
    <dgm:cxn modelId="{AD3D43BE-8D86-4ABF-9084-92830B5D1D81}" type="presParOf" srcId="{7AC6926E-F2A8-47C3-B385-6AE3D2CD08FD}" destId="{0D9CCCF8-93B0-45BF-B2DA-C2B368CC68AD}" srcOrd="7" destOrd="0" presId="urn:microsoft.com/office/officeart/2008/layout/AscendingPictureAccentProcess"/>
    <dgm:cxn modelId="{196E9F7C-6556-43A4-A6AF-F0676FD613A0}" type="presParOf" srcId="{7AC6926E-F2A8-47C3-B385-6AE3D2CD08FD}" destId="{B8BCA620-D341-4A38-9B3B-8B16A702C824}" srcOrd="8" destOrd="0" presId="urn:microsoft.com/office/officeart/2008/layout/AscendingPictureAccentProcess"/>
    <dgm:cxn modelId="{789CB29A-30A3-4DAF-B559-F262E304CC50}" type="presParOf" srcId="{7AC6926E-F2A8-47C3-B385-6AE3D2CD08FD}" destId="{6FC6A80A-7751-4BA4-A493-631E5635F382}" srcOrd="9" destOrd="0" presId="urn:microsoft.com/office/officeart/2008/layout/AscendingPictureAccentProcess"/>
    <dgm:cxn modelId="{B9499F22-3FDE-4B62-8CD7-3F4AFD6C63D5}" type="presParOf" srcId="{7AC6926E-F2A8-47C3-B385-6AE3D2CD08FD}" destId="{7AB8AA3B-446C-42E7-A7D0-941DCAF880B6}" srcOrd="10" destOrd="0" presId="urn:microsoft.com/office/officeart/2008/layout/AscendingPictureAccentProcess"/>
    <dgm:cxn modelId="{53E9F1A2-CB40-4708-9ED4-7FC1665D4BFE}" type="presParOf" srcId="{7AC6926E-F2A8-47C3-B385-6AE3D2CD08FD}" destId="{4DA003FD-6116-4038-AED3-D7C0D7344C7D}" srcOrd="11" destOrd="0" presId="urn:microsoft.com/office/officeart/2008/layout/AscendingPictureAccentProcess"/>
    <dgm:cxn modelId="{9F31597A-3737-46B6-B3AC-4D404B1C5557}" type="presParOf" srcId="{7AC6926E-F2A8-47C3-B385-6AE3D2CD08FD}" destId="{0627CAB0-ACFD-4BA0-97EA-CCC4A56E5873}" srcOrd="12" destOrd="0" presId="urn:microsoft.com/office/officeart/2008/layout/AscendingPictureAccentProcess"/>
    <dgm:cxn modelId="{5CB09DD4-C03B-4855-829E-E3C529FA0EA4}" type="presParOf" srcId="{7AC6926E-F2A8-47C3-B385-6AE3D2CD08FD}" destId="{0772983E-7E53-492B-AFAD-BA3599DBC63A}" srcOrd="13" destOrd="0" presId="urn:microsoft.com/office/officeart/2008/layout/AscendingPictureAccentProcess"/>
    <dgm:cxn modelId="{A183ACCE-D6A4-483D-8026-7C8542FFB621}" type="presParOf" srcId="{7AC6926E-F2A8-47C3-B385-6AE3D2CD08FD}" destId="{D2B9B297-3FD2-4554-91CD-EFABE3F7BB29}" srcOrd="14" destOrd="0" presId="urn:microsoft.com/office/officeart/2008/layout/AscendingPictureAccentProcess"/>
    <dgm:cxn modelId="{2F3FAE85-224D-49A9-835D-F42B01DB7D47}" type="presParOf" srcId="{7AC6926E-F2A8-47C3-B385-6AE3D2CD08FD}" destId="{EA6C9242-4707-4F66-8786-F9A1B79A6B53}" srcOrd="15" destOrd="0" presId="urn:microsoft.com/office/officeart/2008/layout/AscendingPictureAccentProcess"/>
    <dgm:cxn modelId="{5961898D-0576-410F-8042-E42CE5B3E5E8}" type="presParOf" srcId="{7AC6926E-F2A8-47C3-B385-6AE3D2CD08FD}" destId="{488E7A6C-8A67-44AF-A384-9B03BE9C7093}" srcOrd="16" destOrd="0" presId="urn:microsoft.com/office/officeart/2008/layout/AscendingPictureAccentProcess"/>
    <dgm:cxn modelId="{ABBCE8D3-DC5A-4843-991B-DB24B4DDD3A1}" type="presParOf" srcId="{488E7A6C-8A67-44AF-A384-9B03BE9C7093}" destId="{C50BA42E-D23D-4A05-8163-2934D5F84098}" srcOrd="0" destOrd="0" presId="urn:microsoft.com/office/officeart/2008/layout/AscendingPictureAccentProcess"/>
    <dgm:cxn modelId="{890A92C7-9D44-4AAB-8412-1A26083D2AA7}" type="presParOf" srcId="{7AC6926E-F2A8-47C3-B385-6AE3D2CD08FD}" destId="{C601EF05-8006-4488-BAE9-9C1829EC479C}" srcOrd="17" destOrd="0" presId="urn:microsoft.com/office/officeart/2008/layout/AscendingPictureAccentProcess"/>
    <dgm:cxn modelId="{6C1217D8-8044-4775-90BE-6871DC3C9A29}" type="presParOf" srcId="{7AC6926E-F2A8-47C3-B385-6AE3D2CD08FD}" destId="{36D9B036-4D3A-48B9-9F8D-63C03568E01F}" srcOrd="18" destOrd="0" presId="urn:microsoft.com/office/officeart/2008/layout/AscendingPictureAccentProcess"/>
    <dgm:cxn modelId="{7AF26AB8-382B-443F-B419-BA90C75C0C34}" type="presParOf" srcId="{36D9B036-4D3A-48B9-9F8D-63C03568E01F}" destId="{DF7097F8-296A-432C-A852-66E37B6C759C}" srcOrd="0" destOrd="0" presId="urn:microsoft.com/office/officeart/2008/layout/AscendingPictureAccentProcess"/>
    <dgm:cxn modelId="{E11EA8EA-D3C4-4E44-A61F-8926C5B17C30}" type="presParOf" srcId="{7AC6926E-F2A8-47C3-B385-6AE3D2CD08FD}" destId="{E3A72B50-6A21-49C4-A96C-BA83F43766FB}" srcOrd="19" destOrd="0" presId="urn:microsoft.com/office/officeart/2008/layout/AscendingPictureAccentProcess"/>
    <dgm:cxn modelId="{3A88D2BC-A907-451C-97C2-FD00E3008C3E}" type="presParOf" srcId="{7AC6926E-F2A8-47C3-B385-6AE3D2CD08FD}" destId="{5EC96399-12AF-4821-9C57-7C2257802867}" srcOrd="20" destOrd="0" presId="urn:microsoft.com/office/officeart/2008/layout/AscendingPictureAccentProcess"/>
    <dgm:cxn modelId="{A11A0F79-6F82-41EC-8FB9-41DF6021DAFC}" type="presParOf" srcId="{5EC96399-12AF-4821-9C57-7C2257802867}" destId="{16CCD02D-0FFA-4472-81A7-501C1CD76809}" srcOrd="0" destOrd="0" presId="urn:microsoft.com/office/officeart/2008/layout/AscendingPictureAccentProcess"/>
    <dgm:cxn modelId="{44835E38-77D2-42CD-9002-6A4E7C3D09C5}" type="presParOf" srcId="{7AC6926E-F2A8-47C3-B385-6AE3D2CD08FD}" destId="{8D169FFB-AE1C-4E2C-AE80-DC21F7CDA669}" srcOrd="21" destOrd="0" presId="urn:microsoft.com/office/officeart/2008/layout/AscendingPictureAccentProcess"/>
    <dgm:cxn modelId="{852901B7-BD30-465E-B582-3C9FFACF13AF}" type="presParOf" srcId="{7AC6926E-F2A8-47C3-B385-6AE3D2CD08FD}" destId="{FA2EFF76-B0E8-4597-9B40-56DACA1ADD30}" srcOrd="22" destOrd="0" presId="urn:microsoft.com/office/officeart/2008/layout/AscendingPictureAccentProcess"/>
    <dgm:cxn modelId="{91CEC47E-DED6-4382-938E-4E764D56F0BE}" type="presParOf" srcId="{FA2EFF76-B0E8-4597-9B40-56DACA1ADD30}" destId="{23DD46E7-7370-49CB-AB13-03F29371D586}" srcOrd="0" destOrd="0" presId="urn:microsoft.com/office/officeart/2008/layout/AscendingPictureAccentProcess"/>
    <dgm:cxn modelId="{DB89EDE5-D167-4C00-8DFD-460C1CD7308D}" type="presParOf" srcId="{7AC6926E-F2A8-47C3-B385-6AE3D2CD08FD}" destId="{0FA5614C-CF5B-4B29-8272-F8627622C5B0}" srcOrd="23" destOrd="0" presId="urn:microsoft.com/office/officeart/2008/layout/AscendingPictureAccentProcess"/>
    <dgm:cxn modelId="{BFE33226-5A03-42F7-840A-338DDB7FD672}" type="presParOf" srcId="{7AC6926E-F2A8-47C3-B385-6AE3D2CD08FD}" destId="{B2987655-7B7B-47D6-85EC-C4C31B2D61FA}" srcOrd="24" destOrd="0" presId="urn:microsoft.com/office/officeart/2008/layout/AscendingPictureAccentProcess"/>
    <dgm:cxn modelId="{9536E6E0-9CA7-46D1-9B7D-AE9145671027}" type="presParOf" srcId="{B2987655-7B7B-47D6-85EC-C4C31B2D61FA}" destId="{9292CCFC-6ED3-4F2D-8EAB-798CD4FB8E96}" srcOrd="0" destOrd="0" presId="urn:microsoft.com/office/officeart/2008/layout/AscendingPictureAccentProcess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A28EC-999C-4909-AF89-4BCB97D6D962}">
      <dsp:nvSpPr>
        <dsp:cNvPr id="0" name=""/>
        <dsp:cNvSpPr/>
      </dsp:nvSpPr>
      <dsp:spPr>
        <a:xfrm>
          <a:off x="0" y="99666"/>
          <a:ext cx="5710954" cy="835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500" kern="1200" noProof="0" dirty="0"/>
            <a:t>Ausführliche Literaturrecherche und –</a:t>
          </a:r>
          <a:r>
            <a:rPr lang="de-DE" sz="1500" kern="1200" noProof="0" dirty="0" err="1"/>
            <a:t>auswertung</a:t>
          </a:r>
          <a:endParaRPr lang="de-DE" sz="1500" kern="1200" noProof="0" dirty="0"/>
        </a:p>
      </dsp:txBody>
      <dsp:txXfrm>
        <a:off x="24483" y="124149"/>
        <a:ext cx="4711129" cy="786954"/>
      </dsp:txXfrm>
    </dsp:sp>
    <dsp:sp modelId="{E47774C9-33ED-4507-B3F1-1346B07178B7}">
      <dsp:nvSpPr>
        <dsp:cNvPr id="0" name=""/>
        <dsp:cNvSpPr/>
      </dsp:nvSpPr>
      <dsp:spPr>
        <a:xfrm>
          <a:off x="432064" y="1035770"/>
          <a:ext cx="5710954" cy="835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kern="1200" noProof="0" dirty="0"/>
            <a:t>Entwicklung Energiemanagement-Schulung (EMS)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kern="1200" noProof="0" dirty="0"/>
            <a:t>     - Handbuch für ETs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kern="1200" noProof="0" dirty="0"/>
            <a:t>     - Arbeitsbuch für Teilnehmende</a:t>
          </a:r>
        </a:p>
      </dsp:txBody>
      <dsp:txXfrm>
        <a:off x="456547" y="1060253"/>
        <a:ext cx="4692173" cy="786954"/>
      </dsp:txXfrm>
    </dsp:sp>
    <dsp:sp modelId="{EF9B02F1-41CA-41A7-99A3-C192AFAD6528}">
      <dsp:nvSpPr>
        <dsp:cNvPr id="0" name=""/>
        <dsp:cNvSpPr/>
      </dsp:nvSpPr>
      <dsp:spPr>
        <a:xfrm>
          <a:off x="852934" y="1971874"/>
          <a:ext cx="5710954" cy="835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- </a:t>
          </a:r>
          <a:r>
            <a:rPr lang="it-IT" sz="1500" kern="1200" dirty="0" err="1"/>
            <a:t>Pilot-Fortbildung</a:t>
          </a:r>
          <a:r>
            <a:rPr lang="it-IT" sz="1500" kern="1200" dirty="0"/>
            <a:t>: 3 </a:t>
          </a:r>
          <a:r>
            <a:rPr lang="it-IT" sz="1500" kern="1200" dirty="0" err="1"/>
            <a:t>ETs</a:t>
          </a:r>
          <a:endParaRPr lang="it-IT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- </a:t>
          </a:r>
          <a:r>
            <a:rPr lang="it-IT" sz="1500" kern="1200" dirty="0" err="1"/>
            <a:t>Pilot-Gruppe</a:t>
          </a:r>
          <a:r>
            <a:rPr lang="it-IT" sz="1500" kern="1200" dirty="0"/>
            <a:t>: </a:t>
          </a:r>
          <a:r>
            <a:rPr lang="it-IT" sz="1500" kern="1200" dirty="0" err="1"/>
            <a:t>insg</a:t>
          </a:r>
          <a:r>
            <a:rPr lang="it-IT" sz="1500" kern="1200" dirty="0"/>
            <a:t>. 12 </a:t>
          </a:r>
          <a:r>
            <a:rPr lang="it-IT" sz="1500" kern="1200" dirty="0" err="1"/>
            <a:t>Teilnehmende</a:t>
          </a:r>
          <a:r>
            <a:rPr lang="it-IT" sz="1500" kern="1200" dirty="0"/>
            <a:t> je 3 </a:t>
          </a:r>
          <a:r>
            <a:rPr lang="it-IT" sz="1500" kern="1200" dirty="0" err="1"/>
            <a:t>Wochen</a:t>
          </a:r>
          <a:endParaRPr lang="it-IT" sz="1500" kern="1200" dirty="0"/>
        </a:p>
      </dsp:txBody>
      <dsp:txXfrm>
        <a:off x="877417" y="1996357"/>
        <a:ext cx="4692173" cy="786954"/>
      </dsp:txXfrm>
    </dsp:sp>
    <dsp:sp modelId="{445FC75B-B707-4325-84B9-274885B1246C}">
      <dsp:nvSpPr>
        <dsp:cNvPr id="0" name=""/>
        <dsp:cNvSpPr/>
      </dsp:nvSpPr>
      <dsp:spPr>
        <a:xfrm>
          <a:off x="1249134" y="2893350"/>
          <a:ext cx="5710954" cy="835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noProof="0" dirty="0"/>
            <a:t>- 2 Fokusgruppen mit Teilnehmenden (n=5; n=4)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noProof="0" dirty="0"/>
            <a:t>- 1 Fokusgruppe mit Ergotherapeutinnen (n=3) </a:t>
          </a:r>
        </a:p>
      </dsp:txBody>
      <dsp:txXfrm>
        <a:off x="1273617" y="2917833"/>
        <a:ext cx="4692173" cy="786954"/>
      </dsp:txXfrm>
    </dsp:sp>
    <dsp:sp modelId="{1C4C19A5-F708-4EEE-B5CC-895B7B80070F}">
      <dsp:nvSpPr>
        <dsp:cNvPr id="0" name=""/>
        <dsp:cNvSpPr/>
      </dsp:nvSpPr>
      <dsp:spPr>
        <a:xfrm>
          <a:off x="1705869" y="3808080"/>
          <a:ext cx="5710954" cy="835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Optimierung</a:t>
          </a:r>
          <a:r>
            <a:rPr lang="it-IT" sz="1500" kern="1200" dirty="0"/>
            <a:t> </a:t>
          </a:r>
          <a:r>
            <a:rPr lang="it-IT" sz="1500" kern="1200" dirty="0" err="1"/>
            <a:t>des</a:t>
          </a:r>
          <a:r>
            <a:rPr lang="it-IT" sz="1500" kern="1200" dirty="0"/>
            <a:t> </a:t>
          </a:r>
          <a:r>
            <a:rPr lang="it-IT" sz="1500" kern="1200" dirty="0" err="1"/>
            <a:t>Materials</a:t>
          </a:r>
          <a:r>
            <a:rPr lang="it-IT" sz="1500" kern="1200" dirty="0"/>
            <a:t> &amp; </a:t>
          </a:r>
          <a:r>
            <a:rPr lang="it-IT" sz="1500" kern="1200" dirty="0" err="1"/>
            <a:t>der</a:t>
          </a:r>
          <a:r>
            <a:rPr lang="it-IT" sz="1500" kern="1200" dirty="0"/>
            <a:t> ET-</a:t>
          </a:r>
          <a:r>
            <a:rPr lang="it-IT" sz="1500" kern="1200" dirty="0" err="1"/>
            <a:t>Fortbildung</a:t>
          </a:r>
          <a:endParaRPr lang="it-IT" sz="1500" kern="1200" dirty="0"/>
        </a:p>
      </dsp:txBody>
      <dsp:txXfrm>
        <a:off x="1730352" y="3832563"/>
        <a:ext cx="4692173" cy="786954"/>
      </dsp:txXfrm>
    </dsp:sp>
    <dsp:sp modelId="{7AF3DB28-9037-4A16-BB92-71C03EEEAC18}">
      <dsp:nvSpPr>
        <dsp:cNvPr id="0" name=""/>
        <dsp:cNvSpPr/>
      </dsp:nvSpPr>
      <dsp:spPr>
        <a:xfrm>
          <a:off x="5167606" y="610686"/>
          <a:ext cx="543348" cy="54334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600" kern="1200"/>
        </a:p>
      </dsp:txBody>
      <dsp:txXfrm>
        <a:off x="5289859" y="610686"/>
        <a:ext cx="298842" cy="408869"/>
      </dsp:txXfrm>
    </dsp:sp>
    <dsp:sp modelId="{7796F8D5-DF97-4111-965C-FAB7480F4F6A}">
      <dsp:nvSpPr>
        <dsp:cNvPr id="0" name=""/>
        <dsp:cNvSpPr/>
      </dsp:nvSpPr>
      <dsp:spPr>
        <a:xfrm>
          <a:off x="5594073" y="1562706"/>
          <a:ext cx="543348" cy="54334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600" kern="1200"/>
        </a:p>
      </dsp:txBody>
      <dsp:txXfrm>
        <a:off x="5716326" y="1562706"/>
        <a:ext cx="298842" cy="408869"/>
      </dsp:txXfrm>
    </dsp:sp>
    <dsp:sp modelId="{4BA75951-3CC0-4FD2-A4BE-35C14FA5C596}">
      <dsp:nvSpPr>
        <dsp:cNvPr id="0" name=""/>
        <dsp:cNvSpPr/>
      </dsp:nvSpPr>
      <dsp:spPr>
        <a:xfrm>
          <a:off x="6020541" y="2500794"/>
          <a:ext cx="543348" cy="54334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600" kern="1200"/>
        </a:p>
      </dsp:txBody>
      <dsp:txXfrm>
        <a:off x="6142794" y="2500794"/>
        <a:ext cx="298842" cy="408869"/>
      </dsp:txXfrm>
    </dsp:sp>
    <dsp:sp modelId="{32023621-1350-4D21-977B-1FC45CEEE9C6}">
      <dsp:nvSpPr>
        <dsp:cNvPr id="0" name=""/>
        <dsp:cNvSpPr/>
      </dsp:nvSpPr>
      <dsp:spPr>
        <a:xfrm>
          <a:off x="6447008" y="3462102"/>
          <a:ext cx="543348" cy="54334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600" kern="1200"/>
        </a:p>
      </dsp:txBody>
      <dsp:txXfrm>
        <a:off x="6569261" y="3462102"/>
        <a:ext cx="298842" cy="408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6A5A2-E139-4DC1-98E9-EF5F3F7EF7C4}">
      <dsp:nvSpPr>
        <dsp:cNvPr id="0" name=""/>
        <dsp:cNvSpPr/>
      </dsp:nvSpPr>
      <dsp:spPr>
        <a:xfrm>
          <a:off x="6604086" y="6038751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CEAE9E-E008-419E-8C3E-C4E51197172D}">
      <dsp:nvSpPr>
        <dsp:cNvPr id="0" name=""/>
        <dsp:cNvSpPr/>
      </dsp:nvSpPr>
      <dsp:spPr>
        <a:xfrm>
          <a:off x="6425553" y="6111310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6EC263-9E32-4976-90B2-542C050A8219}">
      <dsp:nvSpPr>
        <dsp:cNvPr id="0" name=""/>
        <dsp:cNvSpPr/>
      </dsp:nvSpPr>
      <dsp:spPr>
        <a:xfrm>
          <a:off x="6243077" y="6171291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EB7404-2E92-4AE1-845A-E581ED799D84}">
      <dsp:nvSpPr>
        <dsp:cNvPr id="0" name=""/>
        <dsp:cNvSpPr/>
      </dsp:nvSpPr>
      <dsp:spPr>
        <a:xfrm>
          <a:off x="6057786" y="6217728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402BEE-034F-4DE7-B509-29B298302961}">
      <dsp:nvSpPr>
        <dsp:cNvPr id="0" name=""/>
        <dsp:cNvSpPr/>
      </dsp:nvSpPr>
      <dsp:spPr>
        <a:xfrm>
          <a:off x="7578416" y="5336389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598E84-4B6A-40D2-AB94-5EE4A1B3F84D}">
      <dsp:nvSpPr>
        <dsp:cNvPr id="0" name=""/>
        <dsp:cNvSpPr/>
      </dsp:nvSpPr>
      <dsp:spPr>
        <a:xfrm>
          <a:off x="7437053" y="5479570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5B29F4B-DD62-4987-B57F-0DF98FC2B352}">
      <dsp:nvSpPr>
        <dsp:cNvPr id="0" name=""/>
        <dsp:cNvSpPr/>
      </dsp:nvSpPr>
      <dsp:spPr>
        <a:xfrm>
          <a:off x="8163577" y="4465691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9CCCF8-93B0-45BF-B2DA-C2B368CC68AD}">
      <dsp:nvSpPr>
        <dsp:cNvPr id="0" name=""/>
        <dsp:cNvSpPr/>
      </dsp:nvSpPr>
      <dsp:spPr>
        <a:xfrm>
          <a:off x="8477840" y="3404891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BCA620-D341-4A38-9B3B-8B16A702C824}">
      <dsp:nvSpPr>
        <dsp:cNvPr id="0" name=""/>
        <dsp:cNvSpPr/>
      </dsp:nvSpPr>
      <dsp:spPr>
        <a:xfrm>
          <a:off x="8320708" y="2150119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C6A80A-7751-4BA4-A493-631E5635F382}">
      <dsp:nvSpPr>
        <dsp:cNvPr id="0" name=""/>
        <dsp:cNvSpPr/>
      </dsp:nvSpPr>
      <dsp:spPr>
        <a:xfrm>
          <a:off x="8437853" y="2059663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B8AA3B-446C-42E7-A7D0-941DCAF880B6}">
      <dsp:nvSpPr>
        <dsp:cNvPr id="0" name=""/>
        <dsp:cNvSpPr/>
      </dsp:nvSpPr>
      <dsp:spPr>
        <a:xfrm>
          <a:off x="8554998" y="1968723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A003FD-6116-4038-AED3-D7C0D7344C7D}">
      <dsp:nvSpPr>
        <dsp:cNvPr id="0" name=""/>
        <dsp:cNvSpPr/>
      </dsp:nvSpPr>
      <dsp:spPr>
        <a:xfrm>
          <a:off x="8672706" y="2059663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27CAB0-ACFD-4BA0-97EA-CCC4A56E5873}">
      <dsp:nvSpPr>
        <dsp:cNvPr id="0" name=""/>
        <dsp:cNvSpPr/>
      </dsp:nvSpPr>
      <dsp:spPr>
        <a:xfrm>
          <a:off x="8789851" y="2150119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72983E-7E53-492B-AFAD-BA3599DBC63A}">
      <dsp:nvSpPr>
        <dsp:cNvPr id="0" name=""/>
        <dsp:cNvSpPr/>
      </dsp:nvSpPr>
      <dsp:spPr>
        <a:xfrm>
          <a:off x="8554998" y="2160277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B9B297-3FD2-4554-91CD-EFABE3F7BB29}">
      <dsp:nvSpPr>
        <dsp:cNvPr id="0" name=""/>
        <dsp:cNvSpPr/>
      </dsp:nvSpPr>
      <dsp:spPr>
        <a:xfrm>
          <a:off x="8554998" y="2351830"/>
          <a:ext cx="80537" cy="80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6C9242-4707-4F66-8786-F9A1B79A6B53}">
      <dsp:nvSpPr>
        <dsp:cNvPr id="0" name=""/>
        <dsp:cNvSpPr/>
      </dsp:nvSpPr>
      <dsp:spPr>
        <a:xfrm>
          <a:off x="5489911" y="6298869"/>
          <a:ext cx="4407132" cy="422854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28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Absichtslosigkeit</a:t>
          </a:r>
          <a:endParaRPr lang="it-IT" sz="1600" kern="1200" dirty="0"/>
        </a:p>
      </dsp:txBody>
      <dsp:txXfrm>
        <a:off x="5510553" y="6319511"/>
        <a:ext cx="4365848" cy="381570"/>
      </dsp:txXfrm>
    </dsp:sp>
    <dsp:sp modelId="{C50BA42E-D23D-4A05-8163-2934D5F84098}">
      <dsp:nvSpPr>
        <dsp:cNvPr id="0" name=""/>
        <dsp:cNvSpPr/>
      </dsp:nvSpPr>
      <dsp:spPr>
        <a:xfrm>
          <a:off x="5129075" y="5916248"/>
          <a:ext cx="804807" cy="8044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1EF05-8006-4488-BAE9-9C1829EC479C}">
      <dsp:nvSpPr>
        <dsp:cNvPr id="0" name=""/>
        <dsp:cNvSpPr/>
      </dsp:nvSpPr>
      <dsp:spPr>
        <a:xfrm>
          <a:off x="7058654" y="5647485"/>
          <a:ext cx="4436267" cy="456060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28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Absichtsbildung</a:t>
          </a:r>
          <a:endParaRPr lang="it-IT" sz="2000" kern="1200" dirty="0"/>
        </a:p>
      </dsp:txBody>
      <dsp:txXfrm>
        <a:off x="7080917" y="5669748"/>
        <a:ext cx="4391741" cy="411534"/>
      </dsp:txXfrm>
    </dsp:sp>
    <dsp:sp modelId="{DF7097F8-296A-432C-A852-66E37B6C759C}">
      <dsp:nvSpPr>
        <dsp:cNvPr id="0" name=""/>
        <dsp:cNvSpPr/>
      </dsp:nvSpPr>
      <dsp:spPr>
        <a:xfrm>
          <a:off x="6653647" y="5366257"/>
          <a:ext cx="804807" cy="80442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A72B50-6A21-49C4-A96C-BA83F43766FB}">
      <dsp:nvSpPr>
        <dsp:cNvPr id="0" name=""/>
        <dsp:cNvSpPr/>
      </dsp:nvSpPr>
      <dsp:spPr>
        <a:xfrm>
          <a:off x="7921466" y="4941551"/>
          <a:ext cx="3871942" cy="392932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28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Vorbereitung</a:t>
          </a:r>
          <a:endParaRPr lang="it-IT" sz="2000" kern="1200" dirty="0"/>
        </a:p>
      </dsp:txBody>
      <dsp:txXfrm>
        <a:off x="7940647" y="4960732"/>
        <a:ext cx="3833580" cy="354570"/>
      </dsp:txXfrm>
    </dsp:sp>
    <dsp:sp modelId="{16CCD02D-0FFA-4472-81A7-501C1CD76809}">
      <dsp:nvSpPr>
        <dsp:cNvPr id="0" name=""/>
        <dsp:cNvSpPr/>
      </dsp:nvSpPr>
      <dsp:spPr>
        <a:xfrm>
          <a:off x="7480419" y="4571504"/>
          <a:ext cx="804807" cy="8044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169FFB-AE1C-4E2C-AE80-DC21F7CDA669}">
      <dsp:nvSpPr>
        <dsp:cNvPr id="0" name=""/>
        <dsp:cNvSpPr/>
      </dsp:nvSpPr>
      <dsp:spPr>
        <a:xfrm>
          <a:off x="8392081" y="3691837"/>
          <a:ext cx="1735207" cy="465339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28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Aktion</a:t>
          </a:r>
          <a:endParaRPr lang="it-IT" sz="2000" kern="1200" dirty="0"/>
        </a:p>
      </dsp:txBody>
      <dsp:txXfrm>
        <a:off x="8414797" y="3714553"/>
        <a:ext cx="1689775" cy="419907"/>
      </dsp:txXfrm>
    </dsp:sp>
    <dsp:sp modelId="{23DD46E7-7370-49CB-AB13-03F29371D586}">
      <dsp:nvSpPr>
        <dsp:cNvPr id="0" name=""/>
        <dsp:cNvSpPr/>
      </dsp:nvSpPr>
      <dsp:spPr>
        <a:xfrm>
          <a:off x="7912391" y="3549885"/>
          <a:ext cx="804807" cy="80442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A5614C-CF5B-4B29-8272-F8627622C5B0}">
      <dsp:nvSpPr>
        <dsp:cNvPr id="0" name=""/>
        <dsp:cNvSpPr/>
      </dsp:nvSpPr>
      <dsp:spPr>
        <a:xfrm>
          <a:off x="8587450" y="2823742"/>
          <a:ext cx="4105154" cy="392532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28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Aufrechterhaltung</a:t>
          </a:r>
          <a:endParaRPr lang="it-IT" sz="2000" kern="1200" dirty="0"/>
        </a:p>
      </dsp:txBody>
      <dsp:txXfrm>
        <a:off x="8606612" y="2842904"/>
        <a:ext cx="4066830" cy="354208"/>
      </dsp:txXfrm>
    </dsp:sp>
    <dsp:sp modelId="{9292CCFC-6ED3-4F2D-8EAB-798CD4FB8E96}">
      <dsp:nvSpPr>
        <dsp:cNvPr id="0" name=""/>
        <dsp:cNvSpPr/>
      </dsp:nvSpPr>
      <dsp:spPr>
        <a:xfrm>
          <a:off x="8152876" y="2509885"/>
          <a:ext cx="804807" cy="80442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53B6C7-B39C-4B67-B15D-8AA14691C588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847DC6-9EA6-4143-945E-89B7153331A1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670387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F0CD63-AF58-4CE6-A4BB-F98E092FD5B3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9042569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1</a:t>
            </a:fld>
            <a:endParaRPr lang="it-IT" altLang="it-CH" dirty="0"/>
          </a:p>
        </p:txBody>
      </p:sp>
    </p:spTree>
    <p:extLst>
      <p:ext uri="{BB962C8B-B14F-4D97-AF65-F5344CB8AC3E}">
        <p14:creationId xmlns:p14="http://schemas.microsoft.com/office/powerpoint/2010/main" val="49889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94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5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1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15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674722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16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373632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2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18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345291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4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20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84101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2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584536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22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323102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23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6522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3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53097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4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48808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1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6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70016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0CD63-AF58-4CE6-A4BB-F98E092FD5B3}" type="slidenum">
              <a:rPr lang="it-IT" altLang="it-CH" smtClean="0"/>
              <a:pPr/>
              <a:t>7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27076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0CD63-AF58-4CE6-A4BB-F98E092FD5B3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3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University of Applied Sciences and Arts of Southern Switzerland 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773238"/>
            <a:ext cx="8496300" cy="1584325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357563"/>
            <a:ext cx="8496300" cy="19002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1" y="5371908"/>
            <a:ext cx="8497183" cy="952691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323850" y="6454775"/>
            <a:ext cx="2133600" cy="403225"/>
          </a:xfrm>
        </p:spPr>
        <p:txBody>
          <a:bodyPr/>
          <a:lstStyle>
            <a:lvl1pPr>
              <a:defRPr/>
            </a:lvl1pPr>
          </a:lstStyle>
          <a:p>
            <a:fld id="{EAEB1091-842D-4961-8B8C-EFD582E6338D}" type="datetime1">
              <a:rPr lang="it-IT" altLang="it-CH"/>
              <a:pPr/>
              <a:t>04/12/2021</a:t>
            </a:fld>
            <a:endParaRPr lang="it-IT" altLang="it-CH"/>
          </a:p>
        </p:txBody>
      </p:sp>
      <p:pic>
        <p:nvPicPr>
          <p:cNvPr id="11" name="Immagine 9" descr="140925 DEASS_PowerPoint_Pagina_1.bmp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9" r="84765"/>
          <a:stretch/>
        </p:blipFill>
        <p:spPr bwMode="auto">
          <a:xfrm>
            <a:off x="467544" y="18783"/>
            <a:ext cx="2016224" cy="10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CE8BDFE-E2A1-40EA-83DE-CD8BF5E2123F}"/>
              </a:ext>
            </a:extLst>
          </p:cNvPr>
          <p:cNvSpPr/>
          <p:nvPr userDrawn="1"/>
        </p:nvSpPr>
        <p:spPr>
          <a:xfrm>
            <a:off x="467544" y="809992"/>
            <a:ext cx="3168352" cy="45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University of Applied Sciences and Arts of Southern Switzerland </a:t>
            </a:r>
            <a:endParaRPr lang="it-CH" sz="1200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0234" y="204278"/>
            <a:ext cx="1853669" cy="10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  <a:ln/>
        </p:spPr>
        <p:txBody>
          <a:bodyPr/>
          <a:lstStyle>
            <a:lvl1pPr>
              <a:defRPr/>
            </a:lvl1pPr>
          </a:lstStyle>
          <a:p>
            <a:fld id="{FC3EBCD3-BE0D-498D-AB38-D4D249D24A34}" type="slidenum">
              <a:rPr lang="it-IT" altLang="it-CH"/>
              <a:pPr/>
              <a:t>‹Nr.›</a:t>
            </a:fld>
            <a:endParaRPr lang="it-IT" altLang="it-CH"/>
          </a:p>
        </p:txBody>
      </p:sp>
      <p:pic>
        <p:nvPicPr>
          <p:cNvPr id="7" name="Grafik 6" descr="logo_kliniken_valens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415"/>
          <a:stretch/>
        </p:blipFill>
        <p:spPr bwMode="auto">
          <a:xfrm>
            <a:off x="6205711" y="188640"/>
            <a:ext cx="2773413" cy="287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7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CFBA2-6349-4B3F-B27A-BF1473C2D331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64429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1126800"/>
            <a:ext cx="8534400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2588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2438399"/>
            <a:ext cx="4192588" cy="36877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194175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194175" cy="3687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CH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16761-32FC-44DE-8D98-AB9056AF892B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4F92-D1B4-4581-88A0-FAD58504FD96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95724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999" y="1125538"/>
            <a:ext cx="8516267" cy="719137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2EFC0-A9EF-4B47-9A6C-F4C9D00F0CB6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75C61-9467-48C0-A7B5-D74D3F5877EE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485821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37BF8-376D-42E1-B750-A5A9A47131A5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3D198-221C-403C-B9BE-6DD6DC058CA8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83399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5" y="1127797"/>
            <a:ext cx="3026465" cy="9144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1126800"/>
            <a:ext cx="5244820" cy="4995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2133600"/>
            <a:ext cx="3026464" cy="39925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FD336-4351-4710-9571-C71349F67425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F8817-E63B-4911-8CCA-B8324BAA5606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571429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519314" cy="566738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519314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E700E-2FD4-4FC3-B967-E17120F7AFE6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9AAAC-F0B3-48F8-A632-3B17279CA244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53513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  <a:ln/>
        </p:spPr>
        <p:txBody>
          <a:bodyPr/>
          <a:lstStyle>
            <a:lvl1pPr>
              <a:defRPr/>
            </a:lvl1pPr>
          </a:lstStyle>
          <a:p>
            <a:fld id="{FC3EBCD3-BE0D-498D-AB38-D4D249D24A34}" type="slidenum">
              <a:rPr lang="it-IT" altLang="it-CH"/>
              <a:pPr/>
              <a:t>‹Nr.›</a:t>
            </a:fld>
            <a:endParaRPr lang="it-IT" altLang="it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5E9629-50E7-4D0B-9306-2F107140D13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53800A6-767D-42A6-8F03-3C75F4EDC2CA}" type="datetime1">
              <a:rPr lang="it-IT" altLang="it-CH" smtClean="0"/>
              <a:pPr/>
              <a:t>04/12/2021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11607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CFBA2-6349-4B3F-B27A-BF1473C2D331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51863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1126800"/>
            <a:ext cx="8534400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2588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2438399"/>
            <a:ext cx="4192588" cy="36877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194175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194175" cy="3687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CH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16761-32FC-44DE-8D98-AB9056AF892B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4F92-D1B4-4581-88A0-FAD58504FD96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47567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999" y="1125538"/>
            <a:ext cx="8516267" cy="719137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2EFC0-A9EF-4B47-9A6C-F4C9D00F0CB6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75C61-9467-48C0-A7B5-D74D3F5877EE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80998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37BF8-376D-42E1-B750-A5A9A47131A5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3D198-221C-403C-B9BE-6DD6DC058CA8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35008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5" y="1127797"/>
            <a:ext cx="3026465" cy="9144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1126800"/>
            <a:ext cx="5244820" cy="4995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2133600"/>
            <a:ext cx="3026464" cy="39925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FD336-4351-4710-9571-C71349F67425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F8817-E63B-4911-8CCA-B8324BAA5606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402809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519314" cy="566738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519314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E700E-2FD4-4FC3-B967-E17120F7AFE6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9AAAC-F0B3-48F8-A632-3B17279CA244}" type="slidenum">
              <a:rPr lang="it-IT" altLang="it-CH"/>
              <a:pPr/>
              <a:t>‹Nr.›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21287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University of Applied Sciences and Arts of Southern Switzerland 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773238"/>
            <a:ext cx="8496300" cy="1584325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357563"/>
            <a:ext cx="8496300" cy="19002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1" y="5371908"/>
            <a:ext cx="8497183" cy="952691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323850" y="6454775"/>
            <a:ext cx="2133600" cy="403225"/>
          </a:xfrm>
        </p:spPr>
        <p:txBody>
          <a:bodyPr/>
          <a:lstStyle>
            <a:lvl1pPr>
              <a:defRPr/>
            </a:lvl1pPr>
          </a:lstStyle>
          <a:p>
            <a:fld id="{EAEB1091-842D-4961-8B8C-EFD582E6338D}" type="datetime1">
              <a:rPr lang="it-IT" altLang="it-CH"/>
              <a:pPr/>
              <a:t>04/12/2021</a:t>
            </a:fld>
            <a:endParaRPr lang="it-IT" altLang="it-CH"/>
          </a:p>
        </p:txBody>
      </p:sp>
      <p:pic>
        <p:nvPicPr>
          <p:cNvPr id="11" name="Immagine 9" descr="140925 DEASS_PowerPoint_Pagina_1.bmp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9" r="84765"/>
          <a:stretch/>
        </p:blipFill>
        <p:spPr bwMode="auto">
          <a:xfrm>
            <a:off x="467544" y="18783"/>
            <a:ext cx="2016224" cy="10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 descr="logo_kliniken_valens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415"/>
          <a:stretch/>
        </p:blipFill>
        <p:spPr bwMode="auto">
          <a:xfrm>
            <a:off x="5508104" y="243124"/>
            <a:ext cx="3444875" cy="44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CE8BDFE-E2A1-40EA-83DE-CD8BF5E2123F}"/>
              </a:ext>
            </a:extLst>
          </p:cNvPr>
          <p:cNvSpPr/>
          <p:nvPr userDrawn="1"/>
        </p:nvSpPr>
        <p:spPr>
          <a:xfrm>
            <a:off x="467544" y="809992"/>
            <a:ext cx="3168352" cy="45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University of Applied Sciences and Arts of Southern Switzerland </a:t>
            </a:r>
            <a:endParaRPr lang="it-CH" sz="1200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19871" y="204278"/>
            <a:ext cx="1853669" cy="10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25538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it-CH"/>
              <a:t>Fare clic per modificare stile</a:t>
            </a:r>
            <a:endParaRPr lang="it-IT" altLang="it-C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16113"/>
            <a:ext cx="84963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it-CH" dirty="0" err="1"/>
              <a:t>Fare</a:t>
            </a:r>
            <a:r>
              <a:rPr lang="fr-CH" altLang="it-CH" dirty="0"/>
              <a:t> clic per </a:t>
            </a:r>
            <a:r>
              <a:rPr lang="fr-CH" altLang="it-CH" dirty="0" err="1"/>
              <a:t>modificare</a:t>
            </a:r>
            <a:r>
              <a:rPr lang="fr-CH" altLang="it-CH" dirty="0"/>
              <a:t> </a:t>
            </a:r>
            <a:r>
              <a:rPr lang="fr-CH" altLang="it-CH" dirty="0" err="1"/>
              <a:t>gli</a:t>
            </a:r>
            <a:r>
              <a:rPr lang="fr-CH" altLang="it-CH" dirty="0"/>
              <a:t> </a:t>
            </a:r>
            <a:r>
              <a:rPr lang="fr-CH" altLang="it-CH" dirty="0" err="1"/>
              <a:t>stili</a:t>
            </a:r>
            <a:r>
              <a:rPr lang="fr-CH" altLang="it-CH" dirty="0"/>
              <a:t> </a:t>
            </a:r>
            <a:r>
              <a:rPr lang="fr-CH" altLang="it-CH" dirty="0" err="1"/>
              <a:t>del</a:t>
            </a:r>
            <a:r>
              <a:rPr lang="fr-CH" altLang="it-CH" dirty="0"/>
              <a:t> </a:t>
            </a:r>
            <a:r>
              <a:rPr lang="fr-CH" altLang="it-CH" dirty="0" err="1"/>
              <a:t>testo</a:t>
            </a:r>
            <a:r>
              <a:rPr lang="fr-CH" altLang="it-CH" dirty="0"/>
              <a:t> </a:t>
            </a:r>
            <a:r>
              <a:rPr lang="fr-CH" altLang="it-CH" dirty="0" err="1"/>
              <a:t>dello</a:t>
            </a:r>
            <a:r>
              <a:rPr lang="fr-CH" altLang="it-CH" dirty="0"/>
              <a:t> </a:t>
            </a:r>
            <a:r>
              <a:rPr lang="fr-CH" altLang="it-CH" dirty="0" err="1"/>
              <a:t>schema</a:t>
            </a:r>
            <a:endParaRPr lang="fr-CH" altLang="it-CH" dirty="0"/>
          </a:p>
          <a:p>
            <a:pPr lvl="1"/>
            <a:r>
              <a:rPr lang="fr-CH" altLang="it-CH" dirty="0" err="1"/>
              <a:t>Secondo</a:t>
            </a:r>
            <a:r>
              <a:rPr lang="fr-CH" altLang="it-CH" dirty="0"/>
              <a:t>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2"/>
            <a:r>
              <a:rPr lang="fr-CH" altLang="it-CH" dirty="0" err="1"/>
              <a:t>Terzo</a:t>
            </a:r>
            <a:r>
              <a:rPr lang="fr-CH" altLang="it-CH" dirty="0"/>
              <a:t>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3"/>
            <a:r>
              <a:rPr lang="fr-CH" altLang="it-CH" dirty="0"/>
              <a:t>Quarto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4"/>
            <a:r>
              <a:rPr lang="fr-CH" altLang="it-CH" dirty="0"/>
              <a:t>Quinto </a:t>
            </a:r>
            <a:r>
              <a:rPr lang="fr-CH" altLang="it-CH" dirty="0" err="1"/>
              <a:t>livello</a:t>
            </a:r>
            <a:endParaRPr lang="it-IT" altLang="it-CH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F53800A6-767D-42A6-8F03-3C75F4EDC2CA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4408" y="6453188"/>
            <a:ext cx="81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196FDE-3E3D-4B23-BE70-029988BD5FCD}" type="slidenum">
              <a:rPr lang="it-IT" altLang="it-CH"/>
              <a:pPr/>
              <a:t>‹Nr.›</a:t>
            </a:fld>
            <a:endParaRPr lang="it-IT" altLang="it-CH"/>
          </a:p>
        </p:txBody>
      </p:sp>
      <p:sp>
        <p:nvSpPr>
          <p:cNvPr id="1031" name="Rectangle 3"/>
          <p:cNvSpPr>
            <a:spLocks noGrp="1" noChangeArrowheads="1"/>
          </p:cNvSpPr>
          <p:nvPr/>
        </p:nvSpPr>
        <p:spPr bwMode="auto">
          <a:xfrm>
            <a:off x="3635896" y="6507126"/>
            <a:ext cx="3869779" cy="3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CH" sz="1200" b="0" dirty="0"/>
              <a:t>Ruth Hersche &amp; Andrea </a:t>
            </a:r>
            <a:r>
              <a:rPr lang="it-IT" altLang="it-CH" sz="1200" b="0" dirty="0" err="1"/>
              <a:t>Weise</a:t>
            </a:r>
            <a:endParaRPr lang="it-IT" altLang="it-CH" sz="1200" b="0" dirty="0"/>
          </a:p>
        </p:txBody>
      </p:sp>
      <p:pic>
        <p:nvPicPr>
          <p:cNvPr id="14" name="Immagine 9" descr="140925 DEASS_PowerPoint_Pagina_1.bmp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9" r="84765"/>
          <a:stretch/>
        </p:blipFill>
        <p:spPr bwMode="auto">
          <a:xfrm>
            <a:off x="323850" y="57325"/>
            <a:ext cx="1032660" cy="51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51520" y="503256"/>
            <a:ext cx="2047619" cy="1714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22484" y="148503"/>
            <a:ext cx="1231499" cy="7071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25538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it-CH"/>
              <a:t>Fare clic per modificare stile</a:t>
            </a:r>
            <a:endParaRPr lang="it-IT" altLang="it-C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16113"/>
            <a:ext cx="84963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it-CH" dirty="0" err="1"/>
              <a:t>Fare</a:t>
            </a:r>
            <a:r>
              <a:rPr lang="fr-CH" altLang="it-CH" dirty="0"/>
              <a:t> clic per </a:t>
            </a:r>
            <a:r>
              <a:rPr lang="fr-CH" altLang="it-CH" dirty="0" err="1"/>
              <a:t>modificare</a:t>
            </a:r>
            <a:r>
              <a:rPr lang="fr-CH" altLang="it-CH" dirty="0"/>
              <a:t> </a:t>
            </a:r>
            <a:r>
              <a:rPr lang="fr-CH" altLang="it-CH" dirty="0" err="1"/>
              <a:t>gli</a:t>
            </a:r>
            <a:r>
              <a:rPr lang="fr-CH" altLang="it-CH" dirty="0"/>
              <a:t> </a:t>
            </a:r>
            <a:r>
              <a:rPr lang="fr-CH" altLang="it-CH" dirty="0" err="1"/>
              <a:t>stili</a:t>
            </a:r>
            <a:r>
              <a:rPr lang="fr-CH" altLang="it-CH" dirty="0"/>
              <a:t> </a:t>
            </a:r>
            <a:r>
              <a:rPr lang="fr-CH" altLang="it-CH" dirty="0" err="1"/>
              <a:t>del</a:t>
            </a:r>
            <a:r>
              <a:rPr lang="fr-CH" altLang="it-CH" dirty="0"/>
              <a:t> </a:t>
            </a:r>
            <a:r>
              <a:rPr lang="fr-CH" altLang="it-CH" dirty="0" err="1"/>
              <a:t>testo</a:t>
            </a:r>
            <a:r>
              <a:rPr lang="fr-CH" altLang="it-CH" dirty="0"/>
              <a:t> </a:t>
            </a:r>
            <a:r>
              <a:rPr lang="fr-CH" altLang="it-CH" dirty="0" err="1"/>
              <a:t>dello</a:t>
            </a:r>
            <a:r>
              <a:rPr lang="fr-CH" altLang="it-CH" dirty="0"/>
              <a:t> </a:t>
            </a:r>
            <a:r>
              <a:rPr lang="fr-CH" altLang="it-CH" dirty="0" err="1"/>
              <a:t>schema</a:t>
            </a:r>
            <a:endParaRPr lang="fr-CH" altLang="it-CH" dirty="0"/>
          </a:p>
          <a:p>
            <a:pPr lvl="1"/>
            <a:r>
              <a:rPr lang="fr-CH" altLang="it-CH" dirty="0" err="1"/>
              <a:t>Secondo</a:t>
            </a:r>
            <a:r>
              <a:rPr lang="fr-CH" altLang="it-CH" dirty="0"/>
              <a:t>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2"/>
            <a:r>
              <a:rPr lang="fr-CH" altLang="it-CH" dirty="0" err="1"/>
              <a:t>Terzo</a:t>
            </a:r>
            <a:r>
              <a:rPr lang="fr-CH" altLang="it-CH" dirty="0"/>
              <a:t>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3"/>
            <a:r>
              <a:rPr lang="fr-CH" altLang="it-CH" dirty="0"/>
              <a:t>Quarto </a:t>
            </a:r>
            <a:r>
              <a:rPr lang="fr-CH" altLang="it-CH" dirty="0" err="1"/>
              <a:t>livello</a:t>
            </a:r>
            <a:endParaRPr lang="fr-CH" altLang="it-CH" dirty="0"/>
          </a:p>
          <a:p>
            <a:pPr lvl="4"/>
            <a:r>
              <a:rPr lang="fr-CH" altLang="it-CH" dirty="0"/>
              <a:t>Quinto </a:t>
            </a:r>
            <a:r>
              <a:rPr lang="fr-CH" altLang="it-CH" dirty="0" err="1"/>
              <a:t>livello</a:t>
            </a:r>
            <a:endParaRPr lang="it-IT" altLang="it-CH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F53800A6-767D-42A6-8F03-3C75F4EDC2CA}" type="datetime1">
              <a:rPr lang="it-IT" altLang="it-CH"/>
              <a:pPr/>
              <a:t>04/12/2021</a:t>
            </a:fld>
            <a:endParaRPr lang="it-IT" altLang="it-CH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4408" y="6453188"/>
            <a:ext cx="81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196FDE-3E3D-4B23-BE70-029988BD5FCD}" type="slidenum">
              <a:rPr lang="it-IT" altLang="it-CH"/>
              <a:pPr/>
              <a:t>‹Nr.›</a:t>
            </a:fld>
            <a:endParaRPr lang="it-IT" altLang="it-CH"/>
          </a:p>
        </p:txBody>
      </p:sp>
      <p:sp>
        <p:nvSpPr>
          <p:cNvPr id="1031" name="Rectangle 3"/>
          <p:cNvSpPr>
            <a:spLocks noGrp="1" noChangeArrowheads="1"/>
          </p:cNvSpPr>
          <p:nvPr/>
        </p:nvSpPr>
        <p:spPr bwMode="auto">
          <a:xfrm>
            <a:off x="3635896" y="6507126"/>
            <a:ext cx="3869779" cy="3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CH" sz="1200" b="0" dirty="0"/>
              <a:t>Ruth Hersche &amp; Andrea </a:t>
            </a:r>
            <a:r>
              <a:rPr lang="it-IT" altLang="it-CH" sz="1200" b="0" dirty="0" err="1"/>
              <a:t>Weise</a:t>
            </a:r>
            <a:endParaRPr lang="it-IT" altLang="it-CH" sz="1200" b="0" dirty="0"/>
          </a:p>
        </p:txBody>
      </p:sp>
      <p:pic>
        <p:nvPicPr>
          <p:cNvPr id="14" name="Immagine 9" descr="140925 DEASS_PowerPoint_Pagina_1.bmp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9" r="84765"/>
          <a:stretch/>
        </p:blipFill>
        <p:spPr bwMode="auto">
          <a:xfrm>
            <a:off x="323850" y="57325"/>
            <a:ext cx="1032660" cy="51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51520" y="503256"/>
            <a:ext cx="2047619" cy="1714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635896" y="149657"/>
            <a:ext cx="123149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MS PGothic" panose="020B0600070205080204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gotherapie-impulse.ch/ems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rgotherapie-impulse.ch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ergiemanagent fot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66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6768752" cy="3592497"/>
          </a:xfrm>
          <a:prstGeom prst="rect">
            <a:avLst/>
          </a:prstGeom>
          <a:gradFill flip="none" rotWithShape="1">
            <a:gsLst>
              <a:gs pos="0">
                <a:srgbClr val="9BBB59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>
            <a:softEdge rad="330200"/>
          </a:effectLst>
        </p:spPr>
      </p:pic>
      <p:sp>
        <p:nvSpPr>
          <p:cNvPr id="16385" name="Titolo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352606" cy="1008112"/>
          </a:xfrm>
        </p:spPr>
        <p:txBody>
          <a:bodyPr/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de-DE" altLang="it-CH" sz="2800" dirty="0">
                <a:solidFill>
                  <a:srgbClr val="0000CC"/>
                </a:solidFill>
              </a:rPr>
              <a:t>Energiemanagement-Schulung (EMS) </a:t>
            </a:r>
            <a:br>
              <a:rPr lang="de-DE" altLang="it-CH" sz="2800" dirty="0">
                <a:solidFill>
                  <a:srgbClr val="0000CC"/>
                </a:solidFill>
              </a:rPr>
            </a:br>
            <a:r>
              <a:rPr lang="de-DE" altLang="it-CH" sz="2800" dirty="0">
                <a:solidFill>
                  <a:srgbClr val="0000CC"/>
                </a:solidFill>
              </a:rPr>
              <a:t>für Menschen mit Fatigue</a:t>
            </a:r>
            <a:br>
              <a:rPr lang="en-US" sz="2800" dirty="0"/>
            </a:br>
            <a:r>
              <a:rPr lang="en-US" sz="2800" dirty="0"/>
              <a:t>                   </a:t>
            </a:r>
            <a:endParaRPr lang="it-CH" altLang="it-CH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16024" y="6309320"/>
            <a:ext cx="8748464" cy="35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CH" sz="1600" dirty="0" err="1">
                <a:solidFill>
                  <a:srgbClr val="0000CC"/>
                </a:solidFill>
              </a:rPr>
              <a:t>Gesamtprojektleitung</a:t>
            </a:r>
            <a:r>
              <a:rPr lang="it-CH" sz="1600" dirty="0">
                <a:solidFill>
                  <a:srgbClr val="0000CC"/>
                </a:solidFill>
              </a:rPr>
              <a:t>: Ruth </a:t>
            </a:r>
            <a:r>
              <a:rPr lang="it-CH" sz="1600" dirty="0" err="1">
                <a:solidFill>
                  <a:srgbClr val="0000CC"/>
                </a:solidFill>
              </a:rPr>
              <a:t>Hersche</a:t>
            </a:r>
            <a:r>
              <a:rPr lang="it-CH" sz="1600" dirty="0">
                <a:solidFill>
                  <a:srgbClr val="0000CC"/>
                </a:solidFill>
              </a:rPr>
              <a:t> (SUPSI) &amp; Andrea Weise (</a:t>
            </a:r>
            <a:r>
              <a:rPr lang="it-CH" sz="1600" dirty="0" err="1">
                <a:solidFill>
                  <a:srgbClr val="0000CC"/>
                </a:solidFill>
              </a:rPr>
              <a:t>Ergotherapie</a:t>
            </a:r>
            <a:r>
              <a:rPr lang="it-CH" sz="1600" dirty="0">
                <a:solidFill>
                  <a:srgbClr val="0000CC"/>
                </a:solidFill>
              </a:rPr>
              <a:t> </a:t>
            </a:r>
            <a:r>
              <a:rPr lang="it-CH" sz="1600" dirty="0" err="1">
                <a:solidFill>
                  <a:srgbClr val="0000CC"/>
                </a:solidFill>
              </a:rPr>
              <a:t>Impulse</a:t>
            </a:r>
            <a:r>
              <a:rPr lang="it-CH" sz="1600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026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32" y="1516698"/>
            <a:ext cx="3702479" cy="493663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053679"/>
            <a:ext cx="8496300" cy="719137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I: Ablauf </a:t>
            </a:r>
            <a:r>
              <a:rPr lang="de-CH" sz="2000" dirty="0">
                <a:solidFill>
                  <a:srgbClr val="2838C8"/>
                </a:solidFill>
              </a:rPr>
              <a:t>(Sept. 2016 – Juni 2017)</a:t>
            </a:r>
            <a:endParaRPr lang="de-CH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Diagramma 20"/>
          <p:cNvGraphicFramePr/>
          <p:nvPr/>
        </p:nvGraphicFramePr>
        <p:xfrm>
          <a:off x="179512" y="1557312"/>
          <a:ext cx="7416824" cy="46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954089D5-585F-4FE0-B479-926202E6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70" y="6381384"/>
            <a:ext cx="2951258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wieselKlein">
            <a:extLst>
              <a:ext uri="{FF2B5EF4-FFF2-40B4-BE49-F238E27FC236}">
                <a16:creationId xmlns:a16="http://schemas.microsoft.com/office/drawing/2014/main" id="{8EF94F06-ED84-45C7-917E-91EB87BA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4" y="6104008"/>
            <a:ext cx="56110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6C1B9CE-254A-45C2-A11E-EF95B68BA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597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Stiftung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für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Ergotherapie</a:t>
            </a:r>
            <a:endParaRPr kumimoji="0" lang="it-IT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2C6BA848-389D-408B-8B8C-B44313E5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269703"/>
            <a:ext cx="8496300" cy="719137"/>
          </a:xfrm>
        </p:spPr>
        <p:txBody>
          <a:bodyPr>
            <a:normAutofit/>
          </a:bodyPr>
          <a:lstStyle/>
          <a:p>
            <a:r>
              <a:rPr lang="de-DE" altLang="it-IT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Energiemanagement-Schulung (EMS): Fokus</a:t>
            </a:r>
            <a:endParaRPr lang="it-IT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612648" y="2132856"/>
            <a:ext cx="8153400" cy="4248472"/>
          </a:xfrm>
        </p:spPr>
        <p:txBody>
          <a:bodyPr>
            <a:normAutofit fontScale="85000" lnSpcReduction="10000"/>
          </a:bodyPr>
          <a:lstStyle/>
          <a:p>
            <a:pPr marL="320040" lvl="1" indent="-320040">
              <a:lnSpc>
                <a:spcPct val="15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it-IT" sz="1900" dirty="0"/>
              <a:t>Trotz Fatigue befriedigende Alltagsgestaltung -&gt; pro-aktiver Umgang mit Fatigue </a:t>
            </a:r>
          </a:p>
          <a:p>
            <a:pPr marL="320040" lvl="1" indent="-320040">
              <a:lnSpc>
                <a:spcPct val="150000"/>
              </a:lnSpc>
              <a:spcBef>
                <a:spcPts val="7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it-IT" sz="1900" dirty="0"/>
              <a:t>Kontrolle über Erschöpfung erlangen um negative Auswirkungen auf  individuellen Alltag zu reduzieren</a:t>
            </a:r>
          </a:p>
          <a:p>
            <a:pPr marL="320040" lvl="1" indent="-320040">
              <a:lnSpc>
                <a:spcPct val="150000"/>
              </a:lnSpc>
              <a:spcBef>
                <a:spcPts val="7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it-IT" sz="1900" dirty="0"/>
              <a:t>Perspektivenwechsel: </a:t>
            </a:r>
          </a:p>
          <a:p>
            <a:pPr marL="1714500" lvl="4" indent="-80010">
              <a:lnSpc>
                <a:spcPct val="170000"/>
              </a:lnSpc>
              <a:buNone/>
            </a:pPr>
            <a:r>
              <a:rPr lang="de-DE" dirty="0"/>
              <a:t>	</a:t>
            </a:r>
          </a:p>
          <a:p>
            <a:pPr marL="1714500" lvl="4" indent="-80010">
              <a:lnSpc>
                <a:spcPct val="170000"/>
              </a:lnSpc>
              <a:buNone/>
            </a:pPr>
            <a:r>
              <a:rPr lang="de-DE" dirty="0"/>
              <a:t>		-  </a:t>
            </a:r>
            <a:r>
              <a:rPr lang="de-DE" sz="1900" dirty="0"/>
              <a:t>Zur Verfügung stehende Energie bewusst verwalten </a:t>
            </a:r>
          </a:p>
          <a:p>
            <a:pPr marL="1714500" lvl="4" indent="-80010">
              <a:lnSpc>
                <a:spcPct val="170000"/>
              </a:lnSpc>
              <a:buNone/>
            </a:pPr>
            <a:r>
              <a:rPr lang="de-DE" sz="1900" dirty="0"/>
              <a:t>		-  Alltag in allen Bereichen wirksam reorganisieren</a:t>
            </a:r>
          </a:p>
          <a:p>
            <a:pPr marL="1714500" lvl="4" indent="-80010">
              <a:lnSpc>
                <a:spcPct val="170000"/>
              </a:lnSpc>
              <a:spcAft>
                <a:spcPts val="1200"/>
              </a:spcAft>
              <a:buNone/>
            </a:pPr>
            <a:r>
              <a:rPr lang="de-DE" sz="1900" dirty="0"/>
              <a:t>		-  Energie bewusst einsetzen, aber auch sparen &amp; regenerieren</a:t>
            </a:r>
          </a:p>
          <a:p>
            <a:pPr marL="262890">
              <a:spcBef>
                <a:spcPts val="600"/>
              </a:spcBef>
            </a:pPr>
            <a:r>
              <a:rPr lang="de-DE" sz="1900" dirty="0"/>
              <a:t>Genereller Fokus auf Kernthema Ergotherapie: Alltagsaktivitäten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83D96387-959B-419D-8A13-1046461D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6" name="Picture 2" descr="Energiekonto">
            <a:extLst>
              <a:ext uri="{FF2B5EF4-FFF2-40B4-BE49-F238E27FC236}">
                <a16:creationId xmlns:a16="http://schemas.microsoft.com/office/drawing/2014/main" id="{AFCFC00C-2F5C-4D47-AA00-A21AE59F4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/>
          <a:stretch/>
        </p:blipFill>
        <p:spPr bwMode="auto">
          <a:xfrm>
            <a:off x="3059832" y="3212976"/>
            <a:ext cx="5557838" cy="119352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6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CH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EMS </a:t>
            </a:r>
            <a:r>
              <a:rPr lang="it-CH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stationär</a:t>
            </a:r>
            <a:r>
              <a:rPr lang="it-CH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CH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</a:t>
            </a:r>
            <a:r>
              <a:rPr lang="it-CH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it-CH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Inhalt</a:t>
            </a:r>
            <a:endParaRPr lang="it-CH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F40E272F-008D-4214-B048-740C299A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CAA6BE-0C77-40B2-85E3-A1E7B7CC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9" y="1556792"/>
            <a:ext cx="8065787" cy="532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CF9D502-BEA7-4474-9136-ABC821C98451}"/>
              </a:ext>
            </a:extLst>
          </p:cNvPr>
          <p:cNvSpPr/>
          <p:nvPr/>
        </p:nvSpPr>
        <p:spPr>
          <a:xfrm>
            <a:off x="3419872" y="6309320"/>
            <a:ext cx="252028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4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484784"/>
            <a:ext cx="8496300" cy="719137"/>
          </a:xfrm>
        </p:spPr>
        <p:txBody>
          <a:bodyPr/>
          <a:lstStyle/>
          <a:p>
            <a:r>
              <a:rPr lang="de-CH" dirty="0"/>
              <a:t>Forschungsprojekt II </a:t>
            </a:r>
            <a:r>
              <a:rPr lang="de-CH" sz="2000" dirty="0">
                <a:solidFill>
                  <a:srgbClr val="2838C8"/>
                </a:solidFill>
              </a:rPr>
              <a:t>(Juli 2017 – April 2018)</a:t>
            </a:r>
            <a:endParaRPr lang="de-CH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2708920"/>
            <a:ext cx="8496300" cy="3168352"/>
          </a:xfrm>
        </p:spPr>
        <p:txBody>
          <a:bodyPr/>
          <a:lstStyle/>
          <a:p>
            <a:pPr marL="0" indent="0">
              <a:buNone/>
            </a:pPr>
            <a:endParaRPr lang="de-CH" b="1" i="1" dirty="0"/>
          </a:p>
          <a:p>
            <a:pPr marL="0" indent="0">
              <a:buNone/>
            </a:pPr>
            <a:r>
              <a:rPr lang="de-CH" b="1" i="1" dirty="0"/>
              <a:t>Ziel: Wirksamkeitsüberprüfung einleiten</a:t>
            </a:r>
            <a:endParaRPr lang="de-CH" dirty="0"/>
          </a:p>
          <a:p>
            <a:pPr marL="400050" lvl="1" indent="0">
              <a:lnSpc>
                <a:spcPct val="200000"/>
              </a:lnSpc>
              <a:buNone/>
            </a:pPr>
            <a:r>
              <a:rPr lang="de-CH" dirty="0"/>
              <a:t>  Machbarkeitsstudie mit RCT-Design:</a:t>
            </a:r>
          </a:p>
          <a:p>
            <a:pPr marL="1085850"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dirty="0"/>
              <a:t>Signifikante Unterschiede in Selbstwirksamkeitserwartung, Einschätzung eigener Kompetenz im Alltag und Lebensqualität</a:t>
            </a:r>
          </a:p>
          <a:p>
            <a:pPr marL="1085850"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dirty="0"/>
              <a:t>Reduzierte Kosten dank Gruppenbehandlung</a:t>
            </a:r>
          </a:p>
          <a:p>
            <a:pPr marL="1085850" lvl="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dirty="0"/>
              <a:t>Positive Erfahrungen bei Umsetzung Strategien nach Rückkehr in Alltag</a:t>
            </a:r>
          </a:p>
          <a:p>
            <a:pPr lvl="1"/>
            <a:endParaRPr lang="de-CH" dirty="0"/>
          </a:p>
          <a:p>
            <a:pPr marL="0" lvl="0" indent="0">
              <a:buNone/>
            </a:pPr>
            <a:endParaRPr lang="de-CH" sz="12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de-CH" sz="1200" dirty="0">
                <a:solidFill>
                  <a:srgbClr val="000000"/>
                </a:solidFill>
              </a:rPr>
              <a:t>     </a:t>
            </a:r>
          </a:p>
          <a:p>
            <a:pPr marL="0" lvl="0" indent="0">
              <a:buNone/>
            </a:pPr>
            <a:r>
              <a:rPr lang="de-CH" sz="1200" dirty="0">
                <a:solidFill>
                  <a:srgbClr val="000000"/>
                </a:solidFill>
              </a:rPr>
              <a:t>  Finanzielle Unterstützung durch: </a:t>
            </a:r>
            <a:endParaRPr lang="de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7045D3-5D41-4AC0-BA03-AB0F663C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65304"/>
            <a:ext cx="36004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2">
            <a:extLst>
              <a:ext uri="{FF2B5EF4-FFF2-40B4-BE49-F238E27FC236}">
                <a16:creationId xmlns:a16="http://schemas.microsoft.com/office/drawing/2014/main" id="{EE10E67C-DA7A-480A-8B95-1B14D055F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76" y="1628800"/>
            <a:ext cx="432612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4172" y="1556792"/>
            <a:ext cx="8496300" cy="719137"/>
          </a:xfrm>
        </p:spPr>
        <p:txBody>
          <a:bodyPr/>
          <a:lstStyle/>
          <a:p>
            <a:r>
              <a:rPr lang="de-CH" dirty="0"/>
              <a:t>Entwicklungsprojekt III </a:t>
            </a:r>
            <a:r>
              <a:rPr lang="de-CH" sz="2000" dirty="0"/>
              <a:t>(Juli – Dezember 2018)</a:t>
            </a:r>
            <a:br>
              <a:rPr lang="de-CH" dirty="0"/>
            </a:br>
            <a:endParaRPr lang="de-C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2275930"/>
            <a:ext cx="8496300" cy="3961358"/>
          </a:xfrm>
        </p:spPr>
        <p:txBody>
          <a:bodyPr/>
          <a:lstStyle/>
          <a:p>
            <a:pPr marL="0" indent="0">
              <a:buNone/>
            </a:pPr>
            <a:r>
              <a:rPr lang="de-CH" b="1" i="1" dirty="0"/>
              <a:t>Ziel: Praktikables Material für EMS-Gruppen mit </a:t>
            </a:r>
            <a:r>
              <a:rPr lang="de-CH" b="1" i="1" u="sng" dirty="0"/>
              <a:t>allen</a:t>
            </a:r>
            <a:r>
              <a:rPr lang="de-CH" b="1" i="1" dirty="0"/>
              <a:t> stationären Patienten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Ausführliche Literaturrecherche zu Fatigue &amp; Fatigue-Management bei diversen Diagnosen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Weiterentwicklung EMS-Materialien: wirksames, evidenzbasiertes Energiemanagement bei Fatigue, </a:t>
            </a:r>
            <a:r>
              <a:rPr lang="de-CH" u="sng" dirty="0"/>
              <a:t>unabhängig</a:t>
            </a:r>
            <a:r>
              <a:rPr lang="de-CH" dirty="0"/>
              <a:t> von ursächlicher Erkrankung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Erprobung im klinischen Alltag &amp; Optimierung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457200" lvl="1" indent="0">
              <a:buNone/>
            </a:pPr>
            <a:endParaRPr lang="de-CH" sz="1200" dirty="0"/>
          </a:p>
          <a:p>
            <a:pPr marL="457200" lvl="1" indent="0">
              <a:buNone/>
            </a:pPr>
            <a:r>
              <a:rPr lang="de-CH" sz="1200" dirty="0"/>
              <a:t>Finanzielle Unterstützung: </a:t>
            </a:r>
          </a:p>
          <a:p>
            <a:pPr marL="457200" lvl="1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CCD59D-7276-408F-978A-0E2E82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endParaRPr kumimoji="0" lang="it-IT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B61D77D-A5BB-4D81-A8AB-041089E19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6340678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9" name="Grafik 8" descr="P:\Logos REHAB\REHAB Logos auf weiss.jpg\cmyk_logo_REHAB_zusatz-schmal.jpg">
            <a:extLst>
              <a:ext uri="{FF2B5EF4-FFF2-40B4-BE49-F238E27FC236}">
                <a16:creationId xmlns:a16="http://schemas.microsoft.com/office/drawing/2014/main" id="{0A96F8CF-D1E4-40AB-92C1-34BF26AB2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744"/>
            <a:ext cx="2779214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F076509E-73E6-4F7F-80D4-C81AAFBE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1" name="Picture 1" descr="wieselKlein">
            <a:extLst>
              <a:ext uri="{FF2B5EF4-FFF2-40B4-BE49-F238E27FC236}">
                <a16:creationId xmlns:a16="http://schemas.microsoft.com/office/drawing/2014/main" id="{62FEC79B-5A05-4920-9021-0E611E17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661328"/>
            <a:ext cx="56110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FC72EAA1-C904-49A2-A021-EC284EFE3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915" y="61653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Stiftung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für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Ergotherapie</a:t>
            </a:r>
            <a:endParaRPr kumimoji="0" lang="it-IT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4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980728"/>
            <a:ext cx="8280598" cy="719137"/>
          </a:xfrm>
        </p:spPr>
        <p:txBody>
          <a:bodyPr>
            <a:normAutofit/>
          </a:bodyPr>
          <a:lstStyle/>
          <a:p>
            <a:r>
              <a:rPr lang="de-CH" dirty="0"/>
              <a:t>Entwicklungsprojekt IV </a:t>
            </a:r>
            <a:r>
              <a:rPr lang="de-CH" sz="2000" dirty="0"/>
              <a:t>(Januar – April 2019):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83D96387-959B-419D-8A13-1046461D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fld id="{FC3EBCD3-BE0D-498D-AB38-D4D249D24A34}" type="slidenum">
              <a:rPr lang="it-IT" altLang="it-CH" smtClean="0"/>
              <a:pPr/>
              <a:t>15</a:t>
            </a:fld>
            <a:endParaRPr lang="it-IT" altLang="it-CH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24693"/>
            <a:ext cx="3888432" cy="411086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724128" y="1010384"/>
            <a:ext cx="233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/>
              <a:t>Ambulante Version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53685DC-079A-4FC6-A0A4-948F30E2B878}"/>
              </a:ext>
            </a:extLst>
          </p:cNvPr>
          <p:cNvSpPr txBox="1">
            <a:spLocks/>
          </p:cNvSpPr>
          <p:nvPr/>
        </p:nvSpPr>
        <p:spPr bwMode="auto">
          <a:xfrm>
            <a:off x="323850" y="5734199"/>
            <a:ext cx="828059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9pPr>
          </a:lstStyle>
          <a:p>
            <a:r>
              <a:rPr lang="de-CH" kern="0" dirty="0"/>
              <a:t>Entwicklungsprojekt V </a:t>
            </a:r>
            <a:r>
              <a:rPr lang="de-CH" sz="2000" kern="0" dirty="0"/>
              <a:t>(Herbst 2019):</a:t>
            </a:r>
            <a:endParaRPr lang="de-DE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F21F11E0-6F77-4CFB-88F1-45EB04AFF0E2}"/>
              </a:ext>
            </a:extLst>
          </p:cNvPr>
          <p:cNvSpPr/>
          <p:nvPr/>
        </p:nvSpPr>
        <p:spPr>
          <a:xfrm>
            <a:off x="4860032" y="5733256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/>
              <a:t>Materialien für Einzelsetting</a:t>
            </a:r>
          </a:p>
        </p:txBody>
      </p:sp>
    </p:spTree>
    <p:extLst>
      <p:ext uri="{BB962C8B-B14F-4D97-AF65-F5344CB8AC3E}">
        <p14:creationId xmlns:p14="http://schemas.microsoft.com/office/powerpoint/2010/main" val="2113606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FF087-1AEC-4AAA-AC59-44ED9036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Publikationen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55A173-9C09-4F5F-9229-D41200E7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u="sng" dirty="0"/>
              <a:t>Gesamtprojekt</a:t>
            </a:r>
            <a:r>
              <a:rPr lang="de-CH" dirty="0"/>
              <a:t>: </a:t>
            </a:r>
          </a:p>
          <a:p>
            <a:pPr lvl="2"/>
            <a:r>
              <a:rPr lang="de-CH" dirty="0"/>
              <a:t>Zeitschriften vom EVS, DVE &amp; Ergotherapie Austria, 2018/2019 </a:t>
            </a:r>
          </a:p>
          <a:p>
            <a:pPr lvl="2"/>
            <a:r>
              <a:rPr lang="de-CH" dirty="0"/>
              <a:t>Buch zur Herbsttagung Neurologie vom DVE, November 2019</a:t>
            </a:r>
          </a:p>
          <a:p>
            <a:pPr lvl="2"/>
            <a:r>
              <a:rPr lang="de-CH" i="1" dirty="0"/>
              <a:t>Forte</a:t>
            </a:r>
            <a:r>
              <a:rPr lang="de-CH" dirty="0"/>
              <a:t>, Magazin der Schweizerischen MS-Gesellschaft, 2019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u="sng" dirty="0"/>
              <a:t>Wissenschaftliches Projekt I</a:t>
            </a:r>
            <a:r>
              <a:rPr lang="de-CH" dirty="0"/>
              <a:t> (Entwicklung &amp; Fokusgruppen):</a:t>
            </a:r>
          </a:p>
          <a:p>
            <a:pPr lvl="2"/>
            <a:r>
              <a:rPr lang="de-CH" dirty="0"/>
              <a:t>Vorträge und Poster auf relevanten Kongressen</a:t>
            </a:r>
          </a:p>
          <a:p>
            <a:pPr lvl="2"/>
            <a:r>
              <a:rPr lang="de-CH" i="1" dirty="0"/>
              <a:t>Journal </a:t>
            </a:r>
            <a:r>
              <a:rPr lang="de-CH" i="1" dirty="0" err="1"/>
              <a:t>of</a:t>
            </a:r>
            <a:r>
              <a:rPr lang="de-CH" i="1" dirty="0"/>
              <a:t> MS Care, </a:t>
            </a:r>
            <a:r>
              <a:rPr lang="de-CH" dirty="0"/>
              <a:t>online </a:t>
            </a:r>
            <a:r>
              <a:rPr lang="de-CH" dirty="0" err="1"/>
              <a:t>pre-published</a:t>
            </a:r>
            <a:r>
              <a:rPr lang="de-CH" dirty="0"/>
              <a:t> November 2018</a:t>
            </a:r>
          </a:p>
          <a:p>
            <a:pPr marL="0" indent="0">
              <a:buNone/>
            </a:pPr>
            <a:r>
              <a:rPr lang="de-CH" dirty="0"/>
              <a:t> </a:t>
            </a:r>
          </a:p>
          <a:p>
            <a:r>
              <a:rPr lang="de-CH" u="sng" dirty="0"/>
              <a:t>Wissenschaftliches Projekt II </a:t>
            </a:r>
            <a:r>
              <a:rPr lang="de-CH" dirty="0"/>
              <a:t>(Machbarkeitsstudie, RCT-Design):	</a:t>
            </a:r>
          </a:p>
          <a:p>
            <a:pPr lvl="2"/>
            <a:r>
              <a:rPr lang="de-CH" dirty="0"/>
              <a:t>Vorträge und Poster auf relevanten Kongressen</a:t>
            </a:r>
          </a:p>
          <a:p>
            <a:pPr lvl="2"/>
            <a:r>
              <a:rPr lang="en-US" i="1" dirty="0"/>
              <a:t>Multiple Sclerosis &amp; Related Disorders, </a:t>
            </a:r>
            <a:r>
              <a:rPr lang="en-US" dirty="0" err="1"/>
              <a:t>Juni</a:t>
            </a:r>
            <a:r>
              <a:rPr lang="en-US" dirty="0"/>
              <a:t>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66BED-68D9-44D1-9229-F18A9508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BCD3-BE0D-498D-AB38-D4D249D24A34}" type="slidenum">
              <a:rPr lang="it-IT" altLang="it-CH" smtClean="0"/>
              <a:pPr/>
              <a:t>16</a:t>
            </a:fld>
            <a:endParaRPr lang="it-IT" altLang="it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1E7F4D-B93F-4AAB-BA35-A342E63D2C27}"/>
              </a:ext>
            </a:extLst>
          </p:cNvPr>
          <p:cNvSpPr txBox="1"/>
          <p:nvPr/>
        </p:nvSpPr>
        <p:spPr bwMode="auto">
          <a:xfrm>
            <a:off x="-36512" y="5733256"/>
            <a:ext cx="813690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lvl="0">
              <a:spcBef>
                <a:spcPct val="20000"/>
              </a:spcBef>
            </a:pPr>
            <a:endParaRPr lang="de-CH" sz="1200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de-CH" sz="1200" kern="0" dirty="0">
                <a:solidFill>
                  <a:srgbClr val="000000"/>
                </a:solidFill>
                <a:latin typeface="Arial"/>
              </a:rPr>
              <a:t>       Finanzielle Unterstützung durch: </a:t>
            </a:r>
            <a:endParaRPr lang="de-CH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292A8C-33C9-4BC6-B424-047078F2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8" y="6309376"/>
            <a:ext cx="2951258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wieselKlein">
            <a:extLst>
              <a:ext uri="{FF2B5EF4-FFF2-40B4-BE49-F238E27FC236}">
                <a16:creationId xmlns:a16="http://schemas.microsoft.com/office/drawing/2014/main" id="{144B6C92-E081-4236-BFC5-6F9C0727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879769"/>
            <a:ext cx="71755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CC615A6-C25D-466E-B556-11267E8F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392361"/>
            <a:ext cx="1731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Stiftung</a:t>
            </a:r>
            <a:r>
              <a:rPr kumimoji="0" lang="it-IT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für</a:t>
            </a:r>
            <a:r>
              <a:rPr kumimoji="0" lang="it-IT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Ergotherapie</a:t>
            </a:r>
            <a:endParaRPr kumimoji="0" lang="it-IT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5337A9-A9EE-4834-9791-6319D53B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72" y="6290048"/>
            <a:ext cx="2525196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FF087-1AEC-4AAA-AC59-44ED9036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Forschungsprojekte 2020-22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55A173-9C09-4F5F-9229-D41200E70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72816"/>
            <a:ext cx="8496300" cy="4681537"/>
          </a:xfrm>
        </p:spPr>
        <p:txBody>
          <a:bodyPr/>
          <a:lstStyle/>
          <a:p>
            <a:r>
              <a:rPr lang="de-CH" u="sng" dirty="0"/>
              <a:t>Projekt VI </a:t>
            </a:r>
            <a:r>
              <a:rPr lang="de-CH" dirty="0"/>
              <a:t>(RCT-Design):	</a:t>
            </a:r>
          </a:p>
          <a:p>
            <a:pPr lvl="2"/>
            <a:r>
              <a:rPr lang="de-CH" dirty="0"/>
              <a:t>Wirksamkeitsüberprüfung bei </a:t>
            </a:r>
            <a:r>
              <a:rPr lang="de-CH" b="1" dirty="0"/>
              <a:t>MS-Erkrankten</a:t>
            </a:r>
            <a:r>
              <a:rPr lang="de-CH" dirty="0"/>
              <a:t> in Kombination mit HIT</a:t>
            </a:r>
          </a:p>
          <a:p>
            <a:pPr lvl="2"/>
            <a:r>
              <a:rPr lang="de-CH" dirty="0"/>
              <a:t>Rehazentrum Valens &amp; SUPSI </a:t>
            </a:r>
          </a:p>
          <a:p>
            <a:pPr lvl="2"/>
            <a:r>
              <a:rPr lang="de-CH" dirty="0"/>
              <a:t>Finanzielle Unterstützung durch </a:t>
            </a:r>
          </a:p>
          <a:p>
            <a:pPr marL="400050" indent="-285750"/>
            <a:endParaRPr lang="de-CH" sz="1000" dirty="0"/>
          </a:p>
          <a:p>
            <a:pPr marL="400050" indent="-285750"/>
            <a:r>
              <a:rPr lang="de-CH" u="sng" dirty="0"/>
              <a:t>Projekt VII </a:t>
            </a:r>
            <a:r>
              <a:rPr lang="de-CH" dirty="0"/>
              <a:t>(Machbarkeitsstudie, </a:t>
            </a:r>
            <a:r>
              <a:rPr lang="de-CH" dirty="0" err="1"/>
              <a:t>pre</a:t>
            </a:r>
            <a:r>
              <a:rPr lang="de-CH" dirty="0"/>
              <a:t>-post-Design):</a:t>
            </a:r>
          </a:p>
          <a:p>
            <a:pPr marL="1200150" lvl="2"/>
            <a:r>
              <a:rPr lang="de-CH" dirty="0"/>
              <a:t>Wirksamkeitsüberprüfung in </a:t>
            </a:r>
            <a:r>
              <a:rPr lang="de-CH" b="1" dirty="0"/>
              <a:t>Onkologie</a:t>
            </a:r>
            <a:r>
              <a:rPr lang="de-CH" dirty="0"/>
              <a:t> einleiten</a:t>
            </a:r>
          </a:p>
          <a:p>
            <a:pPr marL="1200150" lvl="2"/>
            <a:r>
              <a:rPr lang="de-CH" dirty="0"/>
              <a:t>Ambulantes und stationäres Setting im Vergleich</a:t>
            </a:r>
          </a:p>
          <a:p>
            <a:pPr marL="1200150" lvl="2"/>
            <a:r>
              <a:rPr lang="de-CH" dirty="0"/>
              <a:t>Rehazentrum Gais, Ergotherapie Impulse &amp; SUPSI</a:t>
            </a:r>
          </a:p>
          <a:p>
            <a:pPr marL="1200150" lvl="2"/>
            <a:r>
              <a:rPr lang="de-CH" dirty="0"/>
              <a:t>Finanzielle Unterstützung durch </a:t>
            </a:r>
          </a:p>
          <a:p>
            <a:pPr marL="400050" indent="-285750">
              <a:spcAft>
                <a:spcPts val="600"/>
              </a:spcAft>
            </a:pPr>
            <a:endParaRPr lang="de-CH" dirty="0"/>
          </a:p>
          <a:p>
            <a:pPr marL="400050" indent="-285750"/>
            <a:r>
              <a:rPr lang="de-CH" u="sng" dirty="0"/>
              <a:t>Projekt VIII </a:t>
            </a:r>
            <a:r>
              <a:rPr lang="de-CH" dirty="0"/>
              <a:t>(Machbarkeitsstudie &amp; qualitative Evaluation):</a:t>
            </a:r>
          </a:p>
          <a:p>
            <a:pPr marL="1200150" lvl="2"/>
            <a:r>
              <a:rPr lang="de-CH" dirty="0"/>
              <a:t>Passgenauigkeit für Menschen mit </a:t>
            </a:r>
            <a:r>
              <a:rPr lang="de-CH" b="1" dirty="0"/>
              <a:t>Long-COVID-bedingter Fatigue </a:t>
            </a:r>
            <a:r>
              <a:rPr lang="de-CH" dirty="0"/>
              <a:t>&amp; Wirksamkeitsüberprüfung einleiten</a:t>
            </a:r>
          </a:p>
          <a:p>
            <a:pPr marL="1200150" lvl="2"/>
            <a:r>
              <a:rPr lang="de-CH" dirty="0"/>
              <a:t>REHAB Basel &amp; SUPSI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66BED-68D9-44D1-9229-F18A9508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5337A9-A9EE-4834-9791-6319D53B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2525196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3677C38-BA83-42AF-A826-F9107832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01" y="4667870"/>
            <a:ext cx="1889330" cy="7773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7AB265-96BC-44DF-9E9D-CDD652FE2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556" y="4725144"/>
            <a:ext cx="2381311" cy="40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949F0F6-C937-4C4B-86B9-BF9D4C8D3595}"/>
              </a:ext>
            </a:extLst>
          </p:cNvPr>
          <p:cNvSpPr/>
          <p:nvPr/>
        </p:nvSpPr>
        <p:spPr>
          <a:xfrm>
            <a:off x="3347864" y="6453335"/>
            <a:ext cx="3131840" cy="382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4172" y="980728"/>
            <a:ext cx="8496300" cy="719137"/>
          </a:xfrm>
        </p:spPr>
        <p:txBody>
          <a:bodyPr/>
          <a:lstStyle/>
          <a:p>
            <a:r>
              <a:rPr lang="de-CH" dirty="0"/>
              <a:t>Verbreitung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1556792"/>
            <a:ext cx="8496300" cy="4680497"/>
          </a:xfrm>
        </p:spPr>
        <p:txBody>
          <a:bodyPr/>
          <a:lstStyle/>
          <a:p>
            <a:pPr marL="0" indent="0">
              <a:buNone/>
            </a:pPr>
            <a:r>
              <a:rPr lang="de-CH" b="1" i="1" dirty="0"/>
              <a:t>Ziel: EMS-Gruppen-Angebote und professionelle Begleitung im Einzelsetting 	für </a:t>
            </a:r>
            <a:r>
              <a:rPr lang="de-CH" b="1" i="1" u="sng" dirty="0"/>
              <a:t>alle</a:t>
            </a:r>
            <a:r>
              <a:rPr lang="de-CH" b="1" i="1" dirty="0"/>
              <a:t> Patienten mit Fatigue </a:t>
            </a:r>
            <a:r>
              <a:rPr lang="de-CH" b="1" i="1" u="sng" dirty="0"/>
              <a:t>in der Schweiz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Übersetzung ins Italienische 2018 mit Unterstützung durch SUPSI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Übersetzung ins Französische 2019-2020 mit Unterstützung vom EVS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Listen mit EMS-Ergotherapeutinnen/-therapeuten (nach PLZ)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 err="1"/>
              <a:t>Update’s</a:t>
            </a:r>
            <a:r>
              <a:rPr lang="de-CH" dirty="0"/>
              <a:t> für ausgebildete EMS-Ergotherapeutinnen/-therapeuten: Mailliste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Webseite mit Material &amp; Informationen: </a:t>
            </a:r>
            <a:r>
              <a:rPr lang="de-CH" sz="1600" i="1" dirty="0">
                <a:solidFill>
                  <a:srgbClr val="0000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www.ergotherapie-impulse.ch/ems.html</a:t>
            </a:r>
            <a:r>
              <a:rPr lang="de-CH" dirty="0"/>
              <a:t> 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CH" b="1" i="1" dirty="0"/>
              <a:t>Kurse:                		           </a:t>
            </a:r>
            <a:r>
              <a:rPr lang="de-CH" sz="1600" i="1" dirty="0">
                <a:solidFill>
                  <a:srgbClr val="0000CC"/>
                </a:solidFill>
              </a:rPr>
              <a:t>Übersicht: </a:t>
            </a:r>
            <a:r>
              <a:rPr lang="de-CH" sz="1600" i="1" dirty="0">
                <a:solidFill>
                  <a:srgbClr val="0000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www.ergotherapie-impulse.ch</a:t>
            </a:r>
            <a:r>
              <a:rPr lang="de-CH" sz="1600" i="1" dirty="0">
                <a:solidFill>
                  <a:srgbClr val="0000CC"/>
                </a:solidFill>
              </a:rPr>
              <a:t>  -&gt; Schulung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dirty="0"/>
              <a:t>Laufend öffentlich ausgeschrieben bei diversen Anbietern in der Schweiz (D, F &amp; I), Österreich &amp; Deutschland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Massgeschneiderte «in </a:t>
            </a:r>
            <a:r>
              <a:rPr lang="de-CH" dirty="0" err="1"/>
              <a:t>house</a:t>
            </a:r>
            <a:r>
              <a:rPr lang="de-CH" dirty="0"/>
              <a:t>» Schulungen auf Anfrage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dirty="0"/>
              <a:t>Unterstützung bei der Implementation auf Anfrage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dirty="0"/>
              <a:t>Update-/Netzwerktreffen für ausgebildete EMS-Ergotherapeutinnen/-</a:t>
            </a:r>
            <a:r>
              <a:rPr lang="de-CH" dirty="0" err="1"/>
              <a:t>therap</a:t>
            </a:r>
            <a:r>
              <a:rPr lang="de-CH" dirty="0"/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CCD59D-7276-408F-978A-0E2E82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25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endParaRPr kumimoji="0" lang="it-IT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455F5BBB-482F-4701-9DD6-AC95DF72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fld id="{FC3EBCD3-BE0D-498D-AB38-D4D249D24A34}" type="slidenum">
              <a:rPr lang="it-IT" altLang="it-CH" smtClean="0"/>
              <a:pPr/>
              <a:t>18</a:t>
            </a:fld>
            <a:endParaRPr lang="it-IT" altLang="it-CH" dirty="0"/>
          </a:p>
        </p:txBody>
      </p:sp>
    </p:spTree>
    <p:extLst>
      <p:ext uri="{BB962C8B-B14F-4D97-AF65-F5344CB8AC3E}">
        <p14:creationId xmlns:p14="http://schemas.microsoft.com/office/powerpoint/2010/main" val="606958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ergiemanagent fot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66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544616" cy="2942790"/>
          </a:xfrm>
          <a:prstGeom prst="rect">
            <a:avLst/>
          </a:prstGeom>
          <a:gradFill flip="none" rotWithShape="1">
            <a:gsLst>
              <a:gs pos="0">
                <a:srgbClr val="9BBB59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>
            <a:softEdge rad="330200"/>
          </a:effectLst>
        </p:spPr>
      </p:pic>
      <p:sp>
        <p:nvSpPr>
          <p:cNvPr id="16385" name="Titolo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52606" cy="1603983"/>
          </a:xfrm>
        </p:spPr>
        <p:txBody>
          <a:bodyPr/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br>
              <a:rPr lang="it-CH" altLang="it-CH" sz="2800" dirty="0"/>
            </a:br>
            <a:r>
              <a:rPr lang="de-DE" altLang="it-CH" sz="2800" dirty="0">
                <a:solidFill>
                  <a:srgbClr val="0000CC"/>
                </a:solidFill>
              </a:rPr>
              <a:t>Theoretische Grundlagen für die Vermittlung von Energiesparstrategien an Menschen mit Fatigue</a:t>
            </a:r>
            <a:br>
              <a:rPr lang="en-US" altLang="it-CH" sz="28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2800" dirty="0"/>
            </a:br>
            <a:r>
              <a:rPr lang="en-US" sz="2800" dirty="0"/>
              <a:t>                   </a:t>
            </a:r>
            <a:endParaRPr lang="it-CH" altLang="it-CH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6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052736"/>
            <a:ext cx="8496300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Fatigue </a:t>
            </a:r>
            <a:r>
              <a:rPr lang="de-DE" sz="1400" dirty="0">
                <a:solidFill>
                  <a:schemeClr val="tx1"/>
                </a:solidFill>
              </a:rPr>
              <a:t>(Zusammenfassung aus </a:t>
            </a:r>
            <a:r>
              <a:rPr lang="de-DE" sz="1400" dirty="0" err="1">
                <a:solidFill>
                  <a:schemeClr val="tx1"/>
                </a:solidFill>
              </a:rPr>
              <a:t>internat</a:t>
            </a:r>
            <a:r>
              <a:rPr lang="de-DE" sz="1400" dirty="0">
                <a:solidFill>
                  <a:schemeClr val="tx1"/>
                </a:solidFill>
              </a:rPr>
              <a:t>. Leitlinien und einschlägigen Fachbüchern)</a:t>
            </a:r>
            <a:endParaRPr lang="it-IT" dirty="0">
              <a:solidFill>
                <a:srgbClr val="0000C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86744" y="1771873"/>
            <a:ext cx="8370512" cy="4537350"/>
          </a:xfrm>
        </p:spPr>
        <p:txBody>
          <a:bodyPr>
            <a:normAutofit fontScale="85000" lnSpcReduction="10000"/>
          </a:bodyPr>
          <a:lstStyle/>
          <a:p>
            <a:pPr marL="5715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de-DE" dirty="0"/>
              <a:t>Subjektiver Mangel an </a:t>
            </a:r>
            <a:r>
              <a:rPr lang="de-DE" dirty="0">
                <a:solidFill>
                  <a:srgbClr val="FF0000"/>
                </a:solidFill>
              </a:rPr>
              <a:t>physischer</a:t>
            </a:r>
            <a:r>
              <a:rPr lang="de-DE" dirty="0"/>
              <a:t> und/oder </a:t>
            </a:r>
            <a:r>
              <a:rPr lang="de-DE" dirty="0">
                <a:solidFill>
                  <a:srgbClr val="FF0000"/>
                </a:solidFill>
              </a:rPr>
              <a:t>psychischer</a:t>
            </a:r>
            <a:r>
              <a:rPr lang="de-DE" dirty="0"/>
              <a:t> Energie, der vom Einzelnen/Angehörigen/ Pflegepersonen wahrgenommen wird, und das Ausführen üblicher/gewünschter Aktivitäten beeinträchtigt</a:t>
            </a:r>
          </a:p>
          <a:p>
            <a:pPr marL="57150" indent="0">
              <a:lnSpc>
                <a:spcPct val="90000"/>
              </a:lnSpc>
              <a:spcAft>
                <a:spcPts val="0"/>
              </a:spcAft>
              <a:buNone/>
            </a:pPr>
            <a:endParaRPr lang="de-DE" dirty="0"/>
          </a:p>
          <a:p>
            <a:pPr marL="57150" indent="0">
              <a:lnSpc>
                <a:spcPct val="200000"/>
              </a:lnSpc>
              <a:buNone/>
            </a:pPr>
            <a:r>
              <a:rPr lang="de-DE" dirty="0">
                <a:solidFill>
                  <a:srgbClr val="0000CC"/>
                </a:solidFill>
              </a:rPr>
              <a:t>Normale Erschöpfung vs. Fatigue:</a:t>
            </a:r>
          </a:p>
          <a:p>
            <a:pPr lvl="1">
              <a:lnSpc>
                <a:spcPct val="200000"/>
              </a:lnSpc>
            </a:pPr>
            <a:r>
              <a:rPr lang="de-DE" dirty="0"/>
              <a:t>Erschöpfung steht nicht im Verhältnis zur erbrachten körperlichen/kognitiven Leistung</a:t>
            </a:r>
          </a:p>
          <a:p>
            <a:pPr lvl="1">
              <a:lnSpc>
                <a:spcPct val="200000"/>
              </a:lnSpc>
            </a:pPr>
            <a:r>
              <a:rPr lang="de-DE" dirty="0"/>
              <a:t>Durch Schlaf/Ausruhen nicht/nur teilweise ausgleichbar</a:t>
            </a:r>
          </a:p>
          <a:p>
            <a:pPr lvl="1">
              <a:lnSpc>
                <a:spcPct val="200000"/>
              </a:lnSpc>
            </a:pPr>
            <a:r>
              <a:rPr lang="de-DE" dirty="0"/>
              <a:t>Verstärkung durch emotionale Belastung, Stress, Infekte, ggf. Hitze</a:t>
            </a:r>
          </a:p>
          <a:p>
            <a:pPr lvl="1">
              <a:lnSpc>
                <a:spcPct val="200000"/>
              </a:lnSpc>
            </a:pPr>
            <a:r>
              <a:rPr lang="de-DE" dirty="0"/>
              <a:t>Nicht direkt sichtbar: nur schwer messbar und Dritten kaum vermittelbar</a:t>
            </a:r>
          </a:p>
          <a:p>
            <a:pPr lvl="1">
              <a:lnSpc>
                <a:spcPct val="200000"/>
              </a:lnSpc>
            </a:pPr>
            <a:endParaRPr lang="de-DE" dirty="0"/>
          </a:p>
          <a:p>
            <a:pPr marL="57150" indent="0">
              <a:lnSpc>
                <a:spcPct val="200000"/>
              </a:lnSpc>
              <a:buNone/>
            </a:pPr>
            <a:endParaRPr lang="de-DE" dirty="0"/>
          </a:p>
          <a:p>
            <a:pPr marL="57150" indent="0">
              <a:lnSpc>
                <a:spcPct val="200000"/>
              </a:lnSpc>
              <a:buNone/>
            </a:pP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90F363F-E8CB-418E-98D9-DD65A2A1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fld id="{FC3EBCD3-BE0D-498D-AB38-D4D249D24A34}" type="slidenum">
              <a:rPr lang="it-IT" altLang="it-CH" smtClean="0"/>
              <a:pPr/>
              <a:t>2</a:t>
            </a:fld>
            <a:endParaRPr lang="it-IT" altLang="it-CH" dirty="0"/>
          </a:p>
        </p:txBody>
      </p:sp>
    </p:spTree>
    <p:extLst>
      <p:ext uri="{BB962C8B-B14F-4D97-AF65-F5344CB8AC3E}">
        <p14:creationId xmlns:p14="http://schemas.microsoft.com/office/powerpoint/2010/main" val="2226550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CA07E-C725-47AE-BDF8-90F8CAB9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269703"/>
            <a:ext cx="8496300" cy="719137"/>
          </a:xfrm>
        </p:spPr>
        <p:txBody>
          <a:bodyPr/>
          <a:lstStyle/>
          <a:p>
            <a:r>
              <a:rPr lang="de-CH" dirty="0"/>
              <a:t>Patientenedukation &amp; Empowerment      </a:t>
            </a:r>
            <a:r>
              <a:rPr lang="de-CH" sz="1600" dirty="0"/>
              <a:t>									(Lorig &amp; Holman 2003; WHO, </a:t>
            </a:r>
            <a:r>
              <a:rPr lang="de-CH" sz="1600" dirty="0" err="1"/>
              <a:t>Nutbeam</a:t>
            </a:r>
            <a:r>
              <a:rPr lang="de-CH" sz="1600" dirty="0"/>
              <a:t> 1998)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337F36-BDE5-4381-B473-2E8E850D6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60848"/>
            <a:ext cx="8496300" cy="417644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CH" dirty="0"/>
              <a:t>Personen befähigen:</a:t>
            </a:r>
          </a:p>
          <a:p>
            <a:pPr>
              <a:lnSpc>
                <a:spcPct val="120000"/>
              </a:lnSpc>
            </a:pPr>
            <a:r>
              <a:rPr lang="de-CH" dirty="0"/>
              <a:t>Selbst passende Lösungen finden für Problemen/Herausforderungen </a:t>
            </a:r>
          </a:p>
          <a:p>
            <a:pPr>
              <a:lnSpc>
                <a:spcPct val="120000"/>
              </a:lnSpc>
            </a:pPr>
            <a:r>
              <a:rPr lang="de-CH" dirty="0"/>
              <a:t>Bewusst und informiert Entscheidungen zu treffen</a:t>
            </a:r>
          </a:p>
          <a:p>
            <a:pPr>
              <a:lnSpc>
                <a:spcPct val="120000"/>
              </a:lnSpc>
            </a:pPr>
            <a:r>
              <a:rPr lang="de-CH" dirty="0"/>
              <a:t>Ressourcen zu kennen und zu nutzen</a:t>
            </a:r>
          </a:p>
          <a:p>
            <a:pPr>
              <a:lnSpc>
                <a:spcPct val="120000"/>
              </a:lnSpc>
            </a:pPr>
            <a:r>
              <a:rPr lang="de-CH" dirty="0"/>
              <a:t>Partnerschaftlich zusammenzuarbeiten mit Health Professionals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de-CH" b="1" dirty="0"/>
              <a:t>Patientenedukation</a:t>
            </a:r>
            <a:r>
              <a:rPr lang="de-CH" dirty="0"/>
              <a:t> zielt nicht (nur) auf Wissensvermittlung, sondern vor allem auf die Einleitung einer Verhaltensänderung.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de-CH" b="1" dirty="0"/>
              <a:t>Empowerment</a:t>
            </a:r>
            <a:r>
              <a:rPr lang="de-CH" dirty="0"/>
              <a:t> unterstützt Individuen oder Gruppen dabei, mehr Kontrolle über Entscheidungen bezüglich Ihrer Gesundheit  zu haben und damit verbundenen Schritten in der Prävention, Behandlung und/oder dem Management von bspw. Symptomen.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B49249-7430-4769-8345-1D6C67B3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BCD3-BE0D-498D-AB38-D4D249D24A34}" type="slidenum">
              <a:rPr lang="it-IT" altLang="it-CH" smtClean="0"/>
              <a:pPr/>
              <a:t>20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452344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B5EB1795-E4A2-43A9-BB9E-6D1EC1217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880580"/>
              </p:ext>
            </p:extLst>
          </p:nvPr>
        </p:nvGraphicFramePr>
        <p:xfrm>
          <a:off x="179512" y="1772816"/>
          <a:ext cx="8799612" cy="4104456"/>
        </p:xfrm>
        <a:graphic>
          <a:graphicData uri="http://schemas.openxmlformats.org/drawingml/2006/table">
            <a:tbl>
              <a:tblPr firstRow="1" firstCol="1" bandRow="1"/>
              <a:tblGrid>
                <a:gridCol w="1944216">
                  <a:extLst>
                    <a:ext uri="{9D8B030D-6E8A-4147-A177-3AD203B41FA5}">
                      <a16:colId xmlns:a16="http://schemas.microsoft.com/office/drawing/2014/main" val="884629716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296621583"/>
                    </a:ext>
                  </a:extLst>
                </a:gridCol>
                <a:gridCol w="3615036">
                  <a:extLst>
                    <a:ext uri="{9D8B030D-6E8A-4147-A177-3AD203B41FA5}">
                      <a16:colId xmlns:a16="http://schemas.microsoft.com/office/drawing/2014/main" val="2667806522"/>
                    </a:ext>
                  </a:extLst>
                </a:gridCol>
              </a:tblGrid>
              <a:tr h="8505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Traditionelle Patientenedukation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Selbstmanagement-Schulungen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9395"/>
                  </a:ext>
                </a:extLst>
              </a:tr>
              <a:tr h="6518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Fokus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Informationen &amp; Fertigkeiten zur Erkrankung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Fertigkeiten im Umgang mit Problemen</a:t>
                      </a:r>
                      <a:endParaRPr lang="de-CH" sz="180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884094"/>
                  </a:ext>
                </a:extLst>
              </a:tr>
              <a:tr h="657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Problemdefinition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Unzureichende Kontrolle der Erkrankung &amp; Symptome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TN definieren die Probleme, die sie erleben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14107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Theoretisches Grundverständnis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Erkrankungsspezifisches  Wissen führt zu Verhaltens-änderungen, die sich positiv auf Outcome auswirken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Verbessertes Vertrauen in eigene Fähigkeiten, lebensverbessernde Veränderungen vornehmen zu können (= Selbstwirksamkeit)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99836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Ziel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Einhaltung der erlernten Verhaltensänderungen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Erhöhte Selbstwirksamkeit, auf Probleme zu reagieren 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985185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4564D4-6607-4CE9-AF36-904E300D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BCD3-BE0D-498D-AB38-D4D249D24A34}" type="slidenum">
              <a:rPr lang="it-IT" altLang="it-CH" smtClean="0"/>
              <a:pPr/>
              <a:t>21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88838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3563888" y="6309320"/>
            <a:ext cx="2520280" cy="526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740" y="918864"/>
            <a:ext cx="10044884" cy="719137"/>
          </a:xfrm>
        </p:spPr>
        <p:txBody>
          <a:bodyPr/>
          <a:lstStyle/>
          <a:p>
            <a:r>
              <a:rPr lang="de-CH" dirty="0"/>
              <a:t>Theoretischer Unterbau II: Verhaltensveränderung</a:t>
            </a:r>
            <a:r>
              <a:rPr lang="de-CH" sz="1800" dirty="0"/>
              <a:t> </a:t>
            </a:r>
            <a:r>
              <a:rPr lang="de-CH" sz="1600" dirty="0"/>
              <a:t>(Di Clemente &amp; Prochaska 1982)</a:t>
            </a:r>
            <a:endParaRPr lang="de-CH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111783"/>
              </p:ext>
            </p:extLst>
          </p:nvPr>
        </p:nvGraphicFramePr>
        <p:xfrm>
          <a:off x="-3780928" y="-387424"/>
          <a:ext cx="15828673" cy="878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BCD3-BE0D-498D-AB38-D4D249D24A34}" type="slidenum">
              <a:rPr lang="it-IT" altLang="it-CH" smtClean="0"/>
              <a:pPr/>
              <a:t>22</a:t>
            </a:fld>
            <a:endParaRPr lang="it-IT" altLang="it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5FB804-94DE-4044-87B3-9AA6A851D4B0}"/>
              </a:ext>
            </a:extLst>
          </p:cNvPr>
          <p:cNvSpPr txBox="1"/>
          <p:nvPr/>
        </p:nvSpPr>
        <p:spPr bwMode="auto">
          <a:xfrm>
            <a:off x="0" y="918864"/>
            <a:ext cx="3419872" cy="42190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de-CH" sz="1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65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CA07E-C725-47AE-BDF8-90F8CAB9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269703"/>
            <a:ext cx="8496300" cy="719137"/>
          </a:xfrm>
        </p:spPr>
        <p:txBody>
          <a:bodyPr/>
          <a:lstStyle/>
          <a:p>
            <a:r>
              <a:rPr lang="de-CH" dirty="0"/>
              <a:t>Selbstwirksamkeit(</a:t>
            </a:r>
            <a:r>
              <a:rPr lang="de-CH" dirty="0" err="1"/>
              <a:t>serwartung</a:t>
            </a:r>
            <a:r>
              <a:rPr lang="de-CH" dirty="0"/>
              <a:t>) </a:t>
            </a:r>
            <a:r>
              <a:rPr lang="de-CH" sz="1600" dirty="0"/>
              <a:t>   (Bandura 1997)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337F36-BDE5-4381-B473-2E8E850D6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132856"/>
            <a:ext cx="8496300" cy="410443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CH" dirty="0"/>
              <a:t>Überzeugung einer Person, auch schwierige Situationen und Herausforderungen aus eigener Kraft erfolgreich bewältigen zu können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CH" dirty="0"/>
              <a:t>Ohne Selbstwirksamkeits-Überzeugung werden Herausforderungen oft nicht in Angriff genommen</a:t>
            </a:r>
          </a:p>
          <a:p>
            <a:pPr marL="57150" indent="0">
              <a:lnSpc>
                <a:spcPct val="120000"/>
              </a:lnSpc>
              <a:buNone/>
            </a:pPr>
            <a:endParaRPr lang="de-CH" dirty="0"/>
          </a:p>
          <a:p>
            <a:pPr marL="57150" indent="0">
              <a:lnSpc>
                <a:spcPct val="120000"/>
              </a:lnSpc>
              <a:buNone/>
            </a:pPr>
            <a:r>
              <a:rPr lang="de-CH" dirty="0"/>
              <a:t>Verstärkung der Selbstwirksamkeits-Überzeugung über:</a:t>
            </a:r>
          </a:p>
          <a:p>
            <a:pPr indent="-285750">
              <a:lnSpc>
                <a:spcPct val="120000"/>
              </a:lnSpc>
            </a:pPr>
            <a:r>
              <a:rPr lang="de-CH" dirty="0"/>
              <a:t>Hindernisse erfolgreich überwinden</a:t>
            </a:r>
          </a:p>
          <a:p>
            <a:pPr indent="-285750">
              <a:lnSpc>
                <a:spcPct val="120000"/>
              </a:lnSpc>
            </a:pPr>
            <a:r>
              <a:rPr lang="de-CH" dirty="0"/>
              <a:t>Beobachten von erfolgreichen Modellpersonen</a:t>
            </a:r>
          </a:p>
          <a:p>
            <a:pPr indent="-285750">
              <a:lnSpc>
                <a:spcPct val="120000"/>
              </a:lnSpc>
            </a:pPr>
            <a:r>
              <a:rPr lang="de-CH" dirty="0"/>
              <a:t>Stärkung innerhalb sozialer  Gruppen</a:t>
            </a:r>
          </a:p>
          <a:p>
            <a:pPr indent="-285750">
              <a:lnSpc>
                <a:spcPct val="120000"/>
              </a:lnSpc>
            </a:pPr>
            <a:r>
              <a:rPr lang="de-CH" dirty="0"/>
              <a:t>Abbau von Stress &amp; Angst bei der Durchführung einer neuen Aufgabe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B49249-7430-4769-8345-1D6C67B3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BCD3-BE0D-498D-AB38-D4D249D24A34}" type="slidenum">
              <a:rPr lang="it-IT" altLang="it-CH" smtClean="0"/>
              <a:pPr/>
              <a:t>23</a:t>
            </a:fld>
            <a:endParaRPr lang="it-IT" altLang="it-CH"/>
          </a:p>
        </p:txBody>
      </p:sp>
    </p:spTree>
    <p:extLst>
      <p:ext uri="{BB962C8B-B14F-4D97-AF65-F5344CB8AC3E}">
        <p14:creationId xmlns:p14="http://schemas.microsoft.com/office/powerpoint/2010/main" val="2971219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6BADC88-6257-4EC3-8882-71DF0513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69703"/>
            <a:ext cx="8352928" cy="719137"/>
          </a:xfrm>
        </p:spPr>
        <p:txBody>
          <a:bodyPr/>
          <a:lstStyle/>
          <a:p>
            <a:r>
              <a:rPr lang="de-CH" dirty="0"/>
              <a:t>Messung: Skala der Selbstwirksamkeitserwartung in der</a:t>
            </a:r>
            <a:br>
              <a:rPr lang="de-CH" dirty="0"/>
            </a:br>
            <a:r>
              <a:rPr lang="de-CH" dirty="0"/>
              <a:t>Benutzung energiesparender Strategien (SWE-BESS; SEPECSA)</a:t>
            </a:r>
            <a:br>
              <a:rPr lang="de-CH" dirty="0"/>
            </a:br>
            <a:r>
              <a:rPr lang="de-CH" sz="1600" dirty="0"/>
              <a:t> (</a:t>
            </a:r>
            <a:r>
              <a:rPr lang="de-CH" sz="1600" dirty="0" err="1"/>
              <a:t>Liepold</a:t>
            </a:r>
            <a:r>
              <a:rPr lang="de-CH" sz="1600" dirty="0"/>
              <a:t> &amp; </a:t>
            </a:r>
            <a:r>
              <a:rPr lang="de-CH" sz="1600" dirty="0" err="1"/>
              <a:t>Mathiowetz</a:t>
            </a:r>
            <a:r>
              <a:rPr lang="de-CH" sz="1600" dirty="0"/>
              <a:t>, 2005)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DB4639D-C104-4E18-AAEC-B2DF81408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708920"/>
            <a:ext cx="4248472" cy="3528368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Validierte Selbsteinschätzungsskala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85635-E987-4EAA-B06E-8EFA6335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243C9D-2777-408E-B806-6C441DBB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50" t="19599" r="21250" b="11802"/>
          <a:stretch/>
        </p:blipFill>
        <p:spPr>
          <a:xfrm>
            <a:off x="2483768" y="3284984"/>
            <a:ext cx="4176464" cy="28422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4768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2703" y="1052736"/>
            <a:ext cx="8280276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Inzidenz</a:t>
            </a:r>
            <a:endParaRPr lang="it-IT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it-IT" altLang="it-CH" dirty="0"/>
              <a:t>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771872"/>
            <a:ext cx="8496300" cy="468146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DE" b="1" dirty="0"/>
              <a:t>(Rest-)Symptom bei vielen (chronischen) Erkrankungen</a:t>
            </a:r>
            <a:endParaRPr lang="de-DE" sz="1600" dirty="0"/>
          </a:p>
          <a:p>
            <a:pPr>
              <a:lnSpc>
                <a:spcPct val="200000"/>
              </a:lnSpc>
            </a:pPr>
            <a:r>
              <a:rPr lang="de-DE" sz="1600" dirty="0"/>
              <a:t>75 – 90% der Menschen mit MS (Krupp 2006)</a:t>
            </a:r>
          </a:p>
          <a:p>
            <a:pPr lvl="0">
              <a:lnSpc>
                <a:spcPct val="200000"/>
              </a:lnSpc>
            </a:pPr>
            <a:r>
              <a:rPr lang="de-DE" sz="1600" dirty="0"/>
              <a:t>Bis 80% der Menschen in oder nach onkologischer Behandlung (</a:t>
            </a:r>
            <a:r>
              <a:rPr lang="de-DE" sz="1600" dirty="0" err="1"/>
              <a:t>Hofman</a:t>
            </a:r>
            <a:r>
              <a:rPr lang="de-DE" sz="1600" dirty="0"/>
              <a:t> et al. 2007)</a:t>
            </a:r>
          </a:p>
          <a:p>
            <a:pPr lvl="0">
              <a:lnSpc>
                <a:spcPct val="200000"/>
              </a:lnSpc>
            </a:pPr>
            <a:r>
              <a:rPr lang="de-DE" sz="1600" dirty="0"/>
              <a:t>Bis 50% der Menschen mit  rheumatischen Erkrankungen (</a:t>
            </a:r>
            <a:r>
              <a:rPr lang="it-CH" sz="1600" dirty="0" err="1"/>
              <a:t>Overman</a:t>
            </a:r>
            <a:r>
              <a:rPr lang="it-CH" sz="1600" dirty="0"/>
              <a:t> </a:t>
            </a:r>
            <a:r>
              <a:rPr lang="it-CH" sz="1600" dirty="0" err="1"/>
              <a:t>at</a:t>
            </a:r>
            <a:r>
              <a:rPr lang="it-CH" sz="1600" dirty="0"/>
              <a:t> al. 2016)</a:t>
            </a:r>
          </a:p>
          <a:p>
            <a:pPr lvl="0">
              <a:lnSpc>
                <a:spcPct val="200000"/>
              </a:lnSpc>
            </a:pPr>
            <a:r>
              <a:rPr lang="it-CH" sz="1600" dirty="0"/>
              <a:t>50 – 70%  </a:t>
            </a:r>
            <a:r>
              <a:rPr lang="it-CH" sz="1600" dirty="0" err="1"/>
              <a:t>der</a:t>
            </a:r>
            <a:r>
              <a:rPr lang="it-CH" sz="1600" dirty="0"/>
              <a:t> </a:t>
            </a:r>
            <a:r>
              <a:rPr lang="it-CH" sz="1600" dirty="0" err="1"/>
              <a:t>Menschen</a:t>
            </a:r>
            <a:r>
              <a:rPr lang="it-CH" sz="1600" dirty="0"/>
              <a:t> </a:t>
            </a:r>
            <a:r>
              <a:rPr lang="it-CH" sz="1600" dirty="0" err="1"/>
              <a:t>mit</a:t>
            </a:r>
            <a:r>
              <a:rPr lang="it-CH" sz="1600" dirty="0"/>
              <a:t> COPD (</a:t>
            </a:r>
            <a:r>
              <a:rPr lang="en-US" sz="1600" dirty="0" err="1"/>
              <a:t>Spruit</a:t>
            </a:r>
            <a:r>
              <a:rPr lang="en-US" sz="1600" dirty="0"/>
              <a:t> et al. 2017)</a:t>
            </a:r>
            <a:endParaRPr lang="it-CH" sz="1600" dirty="0"/>
          </a:p>
          <a:p>
            <a:pPr lvl="0">
              <a:lnSpc>
                <a:spcPct val="200000"/>
              </a:lnSpc>
            </a:pPr>
            <a:r>
              <a:rPr lang="it-CH" sz="1600" dirty="0"/>
              <a:t>Ca. 50% </a:t>
            </a:r>
            <a:r>
              <a:rPr lang="it-CH" sz="1600" dirty="0" err="1"/>
              <a:t>der</a:t>
            </a:r>
            <a:r>
              <a:rPr lang="it-CH" sz="1600" dirty="0"/>
              <a:t> </a:t>
            </a:r>
            <a:r>
              <a:rPr lang="it-CH" sz="1600" dirty="0" err="1"/>
              <a:t>Menschen</a:t>
            </a:r>
            <a:r>
              <a:rPr lang="it-CH" sz="1600" dirty="0"/>
              <a:t> </a:t>
            </a:r>
            <a:r>
              <a:rPr lang="it-CH" sz="1600" dirty="0" err="1"/>
              <a:t>Jahre</a:t>
            </a:r>
            <a:r>
              <a:rPr lang="it-CH" sz="1600" dirty="0"/>
              <a:t> </a:t>
            </a:r>
            <a:r>
              <a:rPr lang="it-CH" sz="1600" dirty="0" err="1"/>
              <a:t>nach</a:t>
            </a:r>
            <a:r>
              <a:rPr lang="it-CH" sz="1600" dirty="0"/>
              <a:t> </a:t>
            </a:r>
            <a:r>
              <a:rPr lang="it-CH" sz="1600" dirty="0" err="1"/>
              <a:t>einem</a:t>
            </a:r>
            <a:r>
              <a:rPr lang="it-CH" sz="1600" dirty="0"/>
              <a:t> </a:t>
            </a:r>
            <a:r>
              <a:rPr lang="it-CH" sz="1600" dirty="0" err="1"/>
              <a:t>Herzinfarkt</a:t>
            </a:r>
            <a:r>
              <a:rPr lang="it-CH" sz="1600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Wachelder</a:t>
            </a:r>
            <a:r>
              <a:rPr lang="en-GB" sz="1600" dirty="0"/>
              <a:t> et al. 2009)</a:t>
            </a:r>
          </a:p>
          <a:p>
            <a:pPr lvl="0">
              <a:lnSpc>
                <a:spcPct val="200000"/>
              </a:lnSpc>
            </a:pPr>
            <a:r>
              <a:rPr lang="en-GB" sz="1600" dirty="0"/>
              <a:t>Ca. 60 % der Menschen </a:t>
            </a:r>
            <a:r>
              <a:rPr lang="en-GB" sz="1600" dirty="0" err="1"/>
              <a:t>mit</a:t>
            </a:r>
            <a:r>
              <a:rPr lang="en-GB" sz="1600" dirty="0"/>
              <a:t> </a:t>
            </a:r>
            <a:r>
              <a:rPr lang="en-GB" sz="1600" dirty="0" err="1"/>
              <a:t>einer</a:t>
            </a:r>
            <a:r>
              <a:rPr lang="en-GB" sz="1600" dirty="0"/>
              <a:t> </a:t>
            </a:r>
            <a:r>
              <a:rPr lang="en-GB" sz="1600" dirty="0" err="1"/>
              <a:t>chronischen</a:t>
            </a:r>
            <a:r>
              <a:rPr lang="en-GB" sz="1600" dirty="0"/>
              <a:t> </a:t>
            </a:r>
            <a:r>
              <a:rPr lang="en-GB" sz="1600" dirty="0" err="1"/>
              <a:t>Krankheit</a:t>
            </a:r>
            <a:r>
              <a:rPr lang="en-GB" sz="1600" dirty="0"/>
              <a:t> und </a:t>
            </a:r>
            <a:r>
              <a:rPr lang="en-GB" sz="1600" dirty="0" err="1"/>
              <a:t>über</a:t>
            </a:r>
            <a:r>
              <a:rPr lang="en-GB" sz="1600" dirty="0"/>
              <a:t> 65 (</a:t>
            </a:r>
            <a:r>
              <a:rPr lang="de-CH" sz="1600" dirty="0" err="1"/>
              <a:t>Molarius</a:t>
            </a:r>
            <a:r>
              <a:rPr lang="de-CH" sz="1600" dirty="0"/>
              <a:t>, 2001)</a:t>
            </a:r>
          </a:p>
          <a:p>
            <a:pPr lvl="0">
              <a:lnSpc>
                <a:spcPct val="200000"/>
              </a:lnSpc>
            </a:pPr>
            <a:r>
              <a:rPr lang="de-CH" sz="1600" dirty="0"/>
              <a:t>…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4291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2703" y="1052736"/>
            <a:ext cx="8280276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Messung: Fatigue Skalen</a:t>
            </a:r>
            <a:endParaRPr lang="it-IT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it-IT" altLang="it-CH" dirty="0"/>
              <a:t>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771872"/>
            <a:ext cx="5616302" cy="468146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CH" sz="1600" dirty="0"/>
              <a:t>    </a:t>
            </a:r>
            <a:r>
              <a:rPr lang="de-CH" b="1" dirty="0"/>
              <a:t>Fatigue </a:t>
            </a:r>
            <a:r>
              <a:rPr lang="de-CH" b="1" dirty="0" err="1"/>
              <a:t>Severity</a:t>
            </a:r>
            <a:r>
              <a:rPr lang="de-CH" b="1" dirty="0"/>
              <a:t> </a:t>
            </a:r>
            <a:r>
              <a:rPr lang="de-CH" b="1" dirty="0" err="1"/>
              <a:t>Scale</a:t>
            </a:r>
            <a:r>
              <a:rPr lang="de-CH" b="1" dirty="0"/>
              <a:t> (FSS) </a:t>
            </a:r>
            <a:r>
              <a:rPr lang="de-CH" sz="1600" dirty="0"/>
              <a:t>(Krupp et al, 1989) 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1600" dirty="0"/>
              <a:t>Beispiel für validierte Selbsteinschätzungsskalen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E5A999-423E-4C76-BEB3-F95A069ED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9" t="27600" r="25588" b="10801"/>
          <a:stretch/>
        </p:blipFill>
        <p:spPr>
          <a:xfrm>
            <a:off x="2483768" y="2924944"/>
            <a:ext cx="4768893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452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97695"/>
            <a:ext cx="8280276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Formen</a:t>
            </a:r>
            <a:endParaRPr lang="it-IT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628800"/>
            <a:ext cx="8496300" cy="151311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de-DE" dirty="0"/>
              <a:t>Primäre und sekundäre</a:t>
            </a:r>
          </a:p>
          <a:p>
            <a:pPr>
              <a:lnSpc>
                <a:spcPct val="200000"/>
              </a:lnSpc>
            </a:pPr>
            <a:r>
              <a:rPr lang="de-DE" dirty="0"/>
              <a:t>Motorisch und kognitiv betonte</a:t>
            </a:r>
          </a:p>
          <a:p>
            <a:pPr>
              <a:lnSpc>
                <a:spcPct val="200000"/>
              </a:lnSpc>
            </a:pPr>
            <a:endParaRPr lang="de-DE" sz="1600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8DAB14E-66EB-4A2F-968E-B27DD4F1507B}"/>
              </a:ext>
            </a:extLst>
          </p:cNvPr>
          <p:cNvSpPr txBox="1">
            <a:spLocks/>
          </p:cNvSpPr>
          <p:nvPr/>
        </p:nvSpPr>
        <p:spPr bwMode="auto">
          <a:xfrm>
            <a:off x="324172" y="3789040"/>
            <a:ext cx="8496300" cy="15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Veränderungen im Nervensystem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Hormonsteuerung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Dysregulation Immunsystem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Entzündliche Prozesse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….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1DFC2E2-D8E0-41BB-867E-72DFEA7C6452}"/>
              </a:ext>
            </a:extLst>
          </p:cNvPr>
          <p:cNvSpPr txBox="1">
            <a:spLocks/>
          </p:cNvSpPr>
          <p:nvPr/>
        </p:nvSpPr>
        <p:spPr bwMode="auto">
          <a:xfrm>
            <a:off x="251520" y="3356992"/>
            <a:ext cx="828027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Ursachen primärer Fatigue (Hypothesen)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273" y="1119426"/>
            <a:ext cx="8280276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Konsequenzen 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Zusammenfassung vieler Studien)</a:t>
            </a:r>
            <a:endParaRPr lang="it-IT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it-IT" altLang="it-CH" dirty="0"/>
              <a:t>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844824"/>
            <a:ext cx="8496300" cy="4392464"/>
          </a:xfrm>
        </p:spPr>
        <p:txBody>
          <a:bodyPr>
            <a:no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de-DE" b="1" dirty="0"/>
              <a:t>Fatigue reduziert die Betätigungsperformanz Betroffener</a:t>
            </a:r>
          </a:p>
          <a:p>
            <a:pPr>
              <a:lnSpc>
                <a:spcPct val="200000"/>
              </a:lnSpc>
            </a:pPr>
            <a:r>
              <a:rPr lang="de-DE" dirty="0"/>
              <a:t>Häufiger Grund für Aufgabe/Verlust Arbeitsstelle </a:t>
            </a:r>
          </a:p>
          <a:p>
            <a:pPr>
              <a:lnSpc>
                <a:spcPct val="200000"/>
              </a:lnSpc>
            </a:pPr>
            <a:r>
              <a:rPr lang="de-DE" dirty="0"/>
              <a:t>Reduktion selbstbestimmter Lebensgestaltung</a:t>
            </a:r>
          </a:p>
          <a:p>
            <a:pPr>
              <a:lnSpc>
                <a:spcPct val="200000"/>
              </a:lnSpc>
            </a:pPr>
            <a:r>
              <a:rPr lang="de-DE" dirty="0"/>
              <a:t>Veränderung Routinen und sozialer Rollen</a:t>
            </a:r>
          </a:p>
          <a:p>
            <a:pPr>
              <a:lnSpc>
                <a:spcPct val="200000"/>
              </a:lnSpc>
            </a:pPr>
            <a:r>
              <a:rPr lang="de-DE" dirty="0"/>
              <a:t>Reduzierte Beteiligung an bedeutungsvollen Tätigkeiten (Freizeit, soziale Partizipation)</a:t>
            </a:r>
          </a:p>
          <a:p>
            <a:pPr>
              <a:lnSpc>
                <a:spcPct val="200000"/>
              </a:lnSpc>
            </a:pPr>
            <a:r>
              <a:rPr lang="de-DE" dirty="0"/>
              <a:t>Häufig eine der Hauptursachen für reduzierte Lebensqualität </a:t>
            </a:r>
          </a:p>
          <a:p>
            <a:pPr lvl="0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891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2703" y="1052736"/>
            <a:ext cx="8280276" cy="7191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Messung: Fatigue Impact Skalen</a:t>
            </a:r>
            <a:endParaRPr lang="it-IT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it-IT" altLang="it-CH" dirty="0"/>
              <a:t>6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771872"/>
            <a:ext cx="8064574" cy="468146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CH" sz="1600" dirty="0"/>
              <a:t>   </a:t>
            </a:r>
            <a:r>
              <a:rPr lang="de-CH" b="1" dirty="0" err="1"/>
              <a:t>Modified</a:t>
            </a:r>
            <a:r>
              <a:rPr lang="de-CH" b="1" dirty="0"/>
              <a:t> Fatigue Impact </a:t>
            </a:r>
            <a:r>
              <a:rPr lang="de-CH" b="1" dirty="0" err="1"/>
              <a:t>Scale</a:t>
            </a:r>
            <a:r>
              <a:rPr lang="de-CH" b="1" dirty="0"/>
              <a:t> (MFIS) </a:t>
            </a:r>
            <a:r>
              <a:rPr lang="de-CH" sz="1600" dirty="0"/>
              <a:t>(Fisk et al, 1994) </a:t>
            </a:r>
          </a:p>
          <a:p>
            <a:pPr>
              <a:lnSpc>
                <a:spcPct val="200000"/>
              </a:lnSpc>
            </a:pPr>
            <a:r>
              <a:rPr lang="de-CH" sz="1600" dirty="0"/>
              <a:t>Beispiel für validierte Selbsteinschätzungsskalen</a:t>
            </a:r>
          </a:p>
          <a:p>
            <a:pPr>
              <a:lnSpc>
                <a:spcPct val="200000"/>
              </a:lnSpc>
            </a:pPr>
            <a:r>
              <a:rPr lang="de-CH" sz="1600" dirty="0"/>
              <a:t>Erfasst subjektiv wahrgenommene Auswirkungen von Fatigue auf Alltag in Bezug auf körperliches, kognitives und psychosoziales Funktionieren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542DFF-118A-4896-869D-B4FAF4D26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26201" r="25588" b="19200"/>
          <a:stretch/>
        </p:blipFill>
        <p:spPr>
          <a:xfrm>
            <a:off x="2739162" y="3941562"/>
            <a:ext cx="3921070" cy="2466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425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6BADC88-6257-4EC3-8882-71DF0513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Weiterführende Informationen; auch Angehörige/Klient*innen usw.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DB4639D-C104-4E18-AAEC-B2DF8140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74" y="5877272"/>
            <a:ext cx="3163838" cy="8640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CH" sz="1600" dirty="0"/>
              <a:t>Schulz-Kirchner Verlag: 2010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1600" dirty="0"/>
              <a:t>ISBN 978-3-8248-0845-8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74482-AF5C-4D94-8BBD-1C174B26E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2033" y="2060848"/>
            <a:ext cx="4171950" cy="3889127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Webseiten Patientenverbände</a:t>
            </a:r>
          </a:p>
          <a:p>
            <a:pPr lvl="1"/>
            <a:r>
              <a:rPr lang="de-CH" dirty="0"/>
              <a:t>Flyer &amp; Broschüren</a:t>
            </a:r>
          </a:p>
          <a:p>
            <a:pPr lvl="1"/>
            <a:r>
              <a:rPr lang="de-CH" dirty="0"/>
              <a:t>Videos</a:t>
            </a:r>
          </a:p>
          <a:p>
            <a:pPr lvl="1"/>
            <a:r>
              <a:rPr lang="de-CH" dirty="0"/>
              <a:t>E-Learning </a:t>
            </a:r>
            <a:r>
              <a:rPr lang="de-CH" dirty="0" err="1"/>
              <a:t>tools</a:t>
            </a:r>
            <a:endParaRPr lang="de-CH" dirty="0"/>
          </a:p>
          <a:p>
            <a:pPr lvl="1"/>
            <a:r>
              <a:rPr lang="de-CH" dirty="0"/>
              <a:t>…</a:t>
            </a:r>
          </a:p>
          <a:p>
            <a:pPr lvl="1"/>
            <a:endParaRPr lang="de-CH" dirty="0"/>
          </a:p>
          <a:p>
            <a:pPr marL="457200" lvl="1" indent="0">
              <a:buNone/>
            </a:pPr>
            <a:endParaRPr lang="de-CH" dirty="0"/>
          </a:p>
          <a:p>
            <a:pPr marL="57150" indent="0">
              <a:buNone/>
            </a:pPr>
            <a:r>
              <a:rPr lang="de-CH" dirty="0"/>
              <a:t>YouTube, …</a:t>
            </a:r>
          </a:p>
          <a:p>
            <a:pPr lvl="1"/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85635-E987-4EAA-B06E-8EFA6335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C70EB4-5078-4CC6-9CB8-7A46AD64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61" y="1628800"/>
            <a:ext cx="2932911" cy="41764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5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4172" y="1268760"/>
            <a:ext cx="8496300" cy="719137"/>
          </a:xfrm>
        </p:spPr>
        <p:txBody>
          <a:bodyPr/>
          <a:lstStyle/>
          <a:p>
            <a:r>
              <a:rPr lang="de-CH" dirty="0"/>
              <a:t>Entwicklungs- und Forschungsprojekt I</a:t>
            </a:r>
            <a:br>
              <a:rPr lang="de-CH" dirty="0"/>
            </a:br>
            <a:endParaRPr lang="de-C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2071481"/>
            <a:ext cx="8496300" cy="4176440"/>
          </a:xfrm>
        </p:spPr>
        <p:txBody>
          <a:bodyPr/>
          <a:lstStyle/>
          <a:p>
            <a:pPr marL="0" indent="0">
              <a:buNone/>
            </a:pPr>
            <a:r>
              <a:rPr lang="de-CH" b="1" i="1" dirty="0"/>
              <a:t>Ziel: Transfer wissenschaftlicher Ergebnisse in die klinische Praxis</a:t>
            </a:r>
          </a:p>
          <a:p>
            <a:pPr marL="685800" lv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Entwicklung Patientenedukation in Gruppen für Menschen mit MS in  stationärer Rehabilitation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Basis: Evidenzen zum </a:t>
            </a:r>
            <a:r>
              <a:rPr lang="de-CH" dirty="0" err="1"/>
              <a:t>Fatiguemanagement</a:t>
            </a:r>
            <a:r>
              <a:rPr lang="de-CH" dirty="0"/>
              <a:t> &amp; erfolgreichen Verhaltens-änderungen, sowie Wissen zu Patientenedukation &amp; Empowerment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sz="1200" dirty="0"/>
              <a:t>  Finanzielle Unterstützung durch: </a:t>
            </a:r>
          </a:p>
          <a:p>
            <a:pPr marL="0" indent="0">
              <a:buNone/>
            </a:pPr>
            <a:endParaRPr lang="de-CH" dirty="0"/>
          </a:p>
          <a:p>
            <a:pPr lvl="1"/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12DBA-B040-4406-B9D1-D9C3B22E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70" y="6330585"/>
            <a:ext cx="2951258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ACCD59D-7276-408F-978A-0E2E82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endParaRPr kumimoji="0" lang="it-IT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5" name="Picture 1" descr="wieselKlein">
            <a:extLst>
              <a:ext uri="{FF2B5EF4-FFF2-40B4-BE49-F238E27FC236}">
                <a16:creationId xmlns:a16="http://schemas.microsoft.com/office/drawing/2014/main" id="{E121D281-2605-4808-9811-4D0B3944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26775"/>
            <a:ext cx="71755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B61D77D-A5BB-4D81-A8AB-041089E19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65613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Stiftung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für</a:t>
            </a:r>
            <a:r>
              <a:rPr kumimoji="0" lang="it-IT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Ergotherapie</a:t>
            </a:r>
            <a:endParaRPr kumimoji="0" lang="it-IT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3A2C790E-ACF2-4C0D-81FE-1DF08887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74" y="6597650"/>
            <a:ext cx="81915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EBCD3-BE0D-498D-AB38-D4D249D24A34}" type="slidenum">
              <a:rPr kumimoji="0" lang="it-IT" altLang="it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383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DEASS_1 copia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_DEASS_1 copia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Powerpoint_DEASS_1</Template>
  <TotalTime>0</TotalTime>
  <Words>1318</Words>
  <Application>Microsoft Office PowerPoint</Application>
  <PresentationFormat>Bildschirmpräsentation (4:3)</PresentationFormat>
  <Paragraphs>246</Paragraphs>
  <Slides>24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Powerpoint_DEASS_1 copia</vt:lpstr>
      <vt:lpstr>1_Powerpoint_DEASS_1 copia</vt:lpstr>
      <vt:lpstr>Energiemanagement-Schulung (EMS)  für Menschen mit Fatigue                    </vt:lpstr>
      <vt:lpstr>Fatigue (Zusammenfassung aus internat. Leitlinien und einschlägigen Fachbüchern)</vt:lpstr>
      <vt:lpstr>Inzidenz</vt:lpstr>
      <vt:lpstr>Messung: Fatigue Skalen</vt:lpstr>
      <vt:lpstr>Formen</vt:lpstr>
      <vt:lpstr>Konsequenzen (Zusammenfassung vieler Studien)</vt:lpstr>
      <vt:lpstr>Messung: Fatigue Impact Skalen</vt:lpstr>
      <vt:lpstr>Weiterführende Informationen; auch Angehörige/Klient*innen usw.</vt:lpstr>
      <vt:lpstr>Entwicklungs- und Forschungsprojekt I </vt:lpstr>
      <vt:lpstr>Projekt I: Ablauf (Sept. 2016 – Juni 2017)</vt:lpstr>
      <vt:lpstr>Energiemanagement-Schulung (EMS): Fokus</vt:lpstr>
      <vt:lpstr>EMS stationär: Struktur &amp; Inhalt</vt:lpstr>
      <vt:lpstr>Forschungsprojekt II (Juli 2017 – April 2018)</vt:lpstr>
      <vt:lpstr>Entwicklungsprojekt III (Juli – Dezember 2018) </vt:lpstr>
      <vt:lpstr>Entwicklungsprojekt IV (Januar – April 2019):</vt:lpstr>
      <vt:lpstr>Publikationen</vt:lpstr>
      <vt:lpstr>Forschungsprojekte 2020-22</vt:lpstr>
      <vt:lpstr>Verbreitung</vt:lpstr>
      <vt:lpstr> Theoretische Grundlagen für die Vermittlung von Energiesparstrategien an Menschen mit Fatigue                      </vt:lpstr>
      <vt:lpstr>Patientenedukation &amp; Empowerment               (Lorig &amp; Holman 2003; WHO, Nutbeam 1998) </vt:lpstr>
      <vt:lpstr>PowerPoint-Präsentation</vt:lpstr>
      <vt:lpstr>Theoretischer Unterbau II: Verhaltensveränderung (Di Clemente &amp; Prochaska 1982)</vt:lpstr>
      <vt:lpstr>Selbstwirksamkeit(serwartung)    (Bandura 1997)</vt:lpstr>
      <vt:lpstr>Messung: Skala der Selbstwirksamkeitserwartung in der Benutzung energiesparender Strategien (SWE-BESS; SEPECSA)  (Liepold &amp; Mathiowetz, 2005)</vt:lpstr>
    </vt:vector>
  </TitlesOfParts>
  <Company>Servizio Informatico TI-EDU - USI-SUPSI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Energiemanagement Schulung</dc:title>
  <dc:creator>Windows User</dc:creator>
  <cp:lastModifiedBy>Weise Andrea (weia)</cp:lastModifiedBy>
  <cp:revision>738</cp:revision>
  <cp:lastPrinted>2017-11-17T15:06:08Z</cp:lastPrinted>
  <dcterms:created xsi:type="dcterms:W3CDTF">2017-01-10T08:13:43Z</dcterms:created>
  <dcterms:modified xsi:type="dcterms:W3CDTF">2021-12-04T16:39:41Z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d9bad3-6dac-4e9a-89a3-89f3b8d247b2_Enabled">
    <vt:lpwstr>true</vt:lpwstr>
  </property>
  <property fmtid="{D5CDD505-2E9C-101B-9397-08002B2CF9AE}" pid="3" name="MSIP_Label_10d9bad3-6dac-4e9a-89a3-89f3b8d247b2_SetDate">
    <vt:lpwstr>2021-10-27T14:06:46Z</vt:lpwstr>
  </property>
  <property fmtid="{D5CDD505-2E9C-101B-9397-08002B2CF9AE}" pid="4" name="MSIP_Label_10d9bad3-6dac-4e9a-89a3-89f3b8d247b2_Method">
    <vt:lpwstr>Standard</vt:lpwstr>
  </property>
  <property fmtid="{D5CDD505-2E9C-101B-9397-08002B2CF9AE}" pid="5" name="MSIP_Label_10d9bad3-6dac-4e9a-89a3-89f3b8d247b2_Name">
    <vt:lpwstr>10d9bad3-6dac-4e9a-89a3-89f3b8d247b2</vt:lpwstr>
  </property>
  <property fmtid="{D5CDD505-2E9C-101B-9397-08002B2CF9AE}" pid="6" name="MSIP_Label_10d9bad3-6dac-4e9a-89a3-89f3b8d247b2_SiteId">
    <vt:lpwstr>5d1a9f9d-201f-4a10-b983-451cf65cbc1e</vt:lpwstr>
  </property>
  <property fmtid="{D5CDD505-2E9C-101B-9397-08002B2CF9AE}" pid="7" name="MSIP_Label_10d9bad3-6dac-4e9a-89a3-89f3b8d247b2_ActionId">
    <vt:lpwstr>be0970c5-6ece-4ffc-ba7e-acb5b8957e19</vt:lpwstr>
  </property>
  <property fmtid="{D5CDD505-2E9C-101B-9397-08002B2CF9AE}" pid="8" name="MSIP_Label_10d9bad3-6dac-4e9a-89a3-89f3b8d247b2_ContentBits">
    <vt:lpwstr>0</vt:lpwstr>
  </property>
</Properties>
</file>